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96" r:id="rId2"/>
    <p:sldId id="329" r:id="rId3"/>
    <p:sldId id="330" r:id="rId4"/>
    <p:sldId id="331" r:id="rId5"/>
    <p:sldId id="335" r:id="rId6"/>
    <p:sldId id="332" r:id="rId7"/>
    <p:sldId id="333" r:id="rId8"/>
    <p:sldId id="334" r:id="rId9"/>
    <p:sldId id="328" r:id="rId10"/>
  </p:sldIdLst>
  <p:sldSz cx="9144000" cy="6858000" type="screen4x3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7E00A9E2-119D-40EF-A5C0-65315EDCDA39}">
          <p14:sldIdLst>
            <p14:sldId id="296"/>
            <p14:sldId id="329"/>
            <p14:sldId id="330"/>
            <p14:sldId id="331"/>
            <p14:sldId id="335"/>
            <p14:sldId id="332"/>
            <p14:sldId id="333"/>
            <p14:sldId id="334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466"/>
    <a:srgbClr val="233263"/>
    <a:srgbClr val="2A3978"/>
    <a:srgbClr val="BCBDBF"/>
    <a:srgbClr val="374E9C"/>
    <a:srgbClr val="989A9D"/>
    <a:srgbClr val="425FBC"/>
    <a:srgbClr val="495861"/>
    <a:srgbClr val="2D357F"/>
    <a:srgbClr val="1A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Estilo Escuro 1 - Destaqu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Estilo com Tema 2 - Destaqu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Estilo Claro 1 - Destaqu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Destaqu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Estilo Escuro 1 - Destaqu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Estilo Escuro 1 - Destaqu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9" autoAdjust="0"/>
    <p:restoredTop sz="94676" autoAdjust="0"/>
  </p:normalViewPr>
  <p:slideViewPr>
    <p:cSldViewPr>
      <p:cViewPr varScale="1">
        <p:scale>
          <a:sx n="87" d="100"/>
          <a:sy n="87" d="100"/>
        </p:scale>
        <p:origin x="9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0B12-CA3B-43AE-8EA9-BE21E357C4A2}" type="datetimeFigureOut">
              <a:rPr lang="pt-PT" smtClean="0"/>
              <a:pPr/>
              <a:t>10/10/2023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E0ED-A8F9-40F6-9FDB-39BC2D7FC4E0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9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16F3-9BA3-4867-ABAE-26125BCFBDCD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AB45-1F73-49B8-B8F9-45C5BBD5F4F5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CBB8-F59D-41B8-8736-CECDA71FF702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9223-BCE3-4A62-97FB-D4060E8C16DC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7578-E956-43C9-8E4D-8B2DFF5081AF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503B-297F-476B-BDAC-EA08AAC06EAF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DD04-52D3-40ED-A34A-852C9F53B4E5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F3C9-E003-446F-9DF7-57D79AEB50B1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E144-2E01-42B8-B3F5-7E007DFAE2D8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BBB1-B844-4654-B226-A7F5B1394EA0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960A-83B9-4B32-9E27-C04020E5AC68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6B52F-B6E5-4C25-BCD6-D81BFA0B7D07}" type="datetime1">
              <a:rPr lang="pt-PT" smtClean="0"/>
              <a:pPr/>
              <a:t>10/10/2023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5C2C-51E4-47E4-9DFB-3AC4C5D92474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505" y="-6350"/>
            <a:ext cx="9907588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077965" y="2854677"/>
            <a:ext cx="40324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ISUTC</a:t>
            </a:r>
            <a:r>
              <a:rPr lang="pt-PT" dirty="0">
                <a:latin typeface="Myriad Pro" pitchFamily="34" charset="0"/>
              </a:rPr>
              <a:t> INSTITUTO </a:t>
            </a:r>
            <a:r>
              <a:rPr lang="pt-PT" b="1" dirty="0">
                <a:latin typeface="Myriad Pro" pitchFamily="34" charset="0"/>
              </a:rPr>
              <a:t>SUPERIOR</a:t>
            </a:r>
            <a:r>
              <a:rPr lang="pt-PT" dirty="0">
                <a:latin typeface="Myriad Pro" pitchFamily="34" charset="0"/>
              </a:rPr>
              <a:t> DE </a:t>
            </a:r>
          </a:p>
          <a:p>
            <a:r>
              <a:rPr lang="pt-PT" b="1" dirty="0">
                <a:latin typeface="Myriad Pro" pitchFamily="34" charset="0"/>
              </a:rPr>
              <a:t>TRANSPORTES</a:t>
            </a:r>
            <a:r>
              <a:rPr lang="pt-PT" dirty="0">
                <a:latin typeface="Myriad Pro" pitchFamily="34" charset="0"/>
              </a:rPr>
              <a:t> E </a:t>
            </a:r>
            <a:r>
              <a:rPr lang="pt-PT" b="1" dirty="0">
                <a:latin typeface="Myriad Pro" pitchFamily="34" charset="0"/>
              </a:rPr>
              <a:t>COMUNICAÇÕES</a:t>
            </a:r>
          </a:p>
        </p:txBody>
      </p:sp>
      <p:pic>
        <p:nvPicPr>
          <p:cNvPr id="2053" name="Picture 5" descr="C:\Users\smaia.ISUTC\Desktop\ENTER\logos\ISUTC ProfPic 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763805"/>
            <a:ext cx="3024336" cy="141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1">
            <a:extLst>
              <a:ext uri="{FF2B5EF4-FFF2-40B4-BE49-F238E27FC236}">
                <a16:creationId xmlns:a16="http://schemas.microsoft.com/office/drawing/2014/main" id="{5B60D95D-63FD-4550-0A15-C0313C9E2592}"/>
              </a:ext>
            </a:extLst>
          </p:cNvPr>
          <p:cNvSpPr txBox="1"/>
          <p:nvPr/>
        </p:nvSpPr>
        <p:spPr>
          <a:xfrm>
            <a:off x="5220072" y="3573016"/>
            <a:ext cx="403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b="1" dirty="0">
                <a:latin typeface="Myriad Pro" pitchFamily="34" charset="0"/>
              </a:rPr>
              <a:t>PROGRAMAÇÃO I</a:t>
            </a:r>
          </a:p>
        </p:txBody>
      </p:sp>
    </p:spTree>
    <p:extLst>
      <p:ext uri="{BB962C8B-B14F-4D97-AF65-F5344CB8AC3E}">
        <p14:creationId xmlns:p14="http://schemas.microsoft.com/office/powerpoint/2010/main" val="407616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 descr="ergegegfweg&#10;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5D28E960-9362-4528-2F43-824ADE2520B3}"/>
              </a:ext>
            </a:extLst>
          </p:cNvPr>
          <p:cNvSpPr/>
          <p:nvPr/>
        </p:nvSpPr>
        <p:spPr>
          <a:xfrm>
            <a:off x="0" y="1268760"/>
            <a:ext cx="9144000" cy="23042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dirty="0">
                <a:solidFill>
                  <a:srgbClr val="2A3978"/>
                </a:solidFill>
              </a:rPr>
              <a:t>Tema:   </a:t>
            </a:r>
            <a:r>
              <a:rPr lang="pt-PT" sz="2400" b="1" dirty="0">
                <a:solidFill>
                  <a:srgbClr val="2A3978"/>
                </a:solidFill>
              </a:rPr>
              <a:t>Listas Ligadas(</a:t>
            </a:r>
            <a:r>
              <a:rPr lang="pt-PT" sz="2400" b="1" dirty="0" err="1">
                <a:solidFill>
                  <a:srgbClr val="2A3978"/>
                </a:solidFill>
              </a:rPr>
              <a:t>ArrayList</a:t>
            </a:r>
            <a:r>
              <a:rPr lang="pt-PT" sz="2400" b="1" dirty="0">
                <a:solidFill>
                  <a:srgbClr val="2A3978"/>
                </a:solidFill>
              </a:rPr>
              <a:t>)</a:t>
            </a:r>
          </a:p>
          <a:p>
            <a:endParaRPr lang="pt-PT" sz="2400" dirty="0">
              <a:solidFill>
                <a:srgbClr val="2A3978"/>
              </a:solidFill>
            </a:endParaRPr>
          </a:p>
          <a:p>
            <a:r>
              <a:rPr lang="pt-PT" sz="2400" dirty="0">
                <a:solidFill>
                  <a:srgbClr val="2A3978"/>
                </a:solidFill>
              </a:rPr>
              <a:t>Sumário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000" dirty="0">
                <a:solidFill>
                  <a:srgbClr val="2A3978"/>
                </a:solidFill>
              </a:rPr>
              <a:t>Introdução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000" dirty="0">
                <a:solidFill>
                  <a:srgbClr val="2A3978"/>
                </a:solidFill>
              </a:rPr>
              <a:t>Definição e Declaração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2000" dirty="0">
                <a:solidFill>
                  <a:srgbClr val="2A3978"/>
                </a:solidFill>
              </a:rPr>
              <a:t>Métodos</a:t>
            </a:r>
          </a:p>
        </p:txBody>
      </p:sp>
    </p:spTree>
    <p:extLst>
      <p:ext uri="{BB962C8B-B14F-4D97-AF65-F5344CB8AC3E}">
        <p14:creationId xmlns:p14="http://schemas.microsoft.com/office/powerpoint/2010/main" val="128407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Introdução</a:t>
            </a:r>
          </a:p>
          <a:p>
            <a:r>
              <a:rPr lang="pt-PT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 </a:t>
            </a:r>
            <a:r>
              <a:rPr lang="pt-PT" sz="2400" dirty="0" err="1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Arrays</a:t>
            </a:r>
            <a:r>
              <a:rPr lang="pt-PT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Unidimensionais e Bidimensionais possuem limitações, como por exemplo: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Dificuldade na inserção de elementos a mais do estipulado;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PT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Dificuldade de remoção de elementos;</a:t>
            </a:r>
          </a:p>
          <a:p>
            <a:endParaRPr lang="pt-PT" sz="2400" dirty="0">
              <a:solidFill>
                <a:srgbClr val="24346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t-BR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Os </a:t>
            </a:r>
            <a:r>
              <a:rPr lang="pt-BR" sz="2400" dirty="0" err="1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Arrays</a:t>
            </a:r>
            <a:r>
              <a:rPr lang="pt-BR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são estáticos, ou seja, tem tamanho definido, não podemos adicionar nem excluir nada neles, o que é bastante incômodo e faz com que </a:t>
            </a:r>
            <a:r>
              <a:rPr lang="pt-BR" sz="2400" dirty="0" err="1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arrays</a:t>
            </a:r>
            <a:r>
              <a:rPr lang="pt-BR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em Java sejam limitados. </a:t>
            </a:r>
            <a:endParaRPr lang="pt-PT" sz="2400" dirty="0">
              <a:solidFill>
                <a:srgbClr val="24346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1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Listas</a:t>
            </a:r>
          </a:p>
          <a:p>
            <a:pPr algn="l"/>
            <a:r>
              <a:rPr lang="pt-BR" sz="2400" b="0" i="0" dirty="0">
                <a:solidFill>
                  <a:srgbClr val="243466"/>
                </a:solidFill>
                <a:effectLst/>
                <a:latin typeface="Lucida Sans Unicode (Body)"/>
              </a:rPr>
              <a:t>Uma lista é uma coleção ordenada de elementos que podem conter duplicatas. É uma interface que estende a interface da coleção. </a:t>
            </a:r>
          </a:p>
          <a:p>
            <a:r>
              <a:rPr lang="pt-PT" sz="2400" b="1" dirty="0">
                <a:solidFill>
                  <a:srgbClr val="2A397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Classificação: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47A71-0B98-2A45-E638-4C55E8BF8D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548402"/>
            <a:ext cx="5457143" cy="3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2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52565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Definição</a:t>
            </a:r>
          </a:p>
          <a:p>
            <a:pPr algn="l"/>
            <a:r>
              <a:rPr lang="pt-BR" sz="2400" b="1" i="0" dirty="0" err="1">
                <a:solidFill>
                  <a:srgbClr val="243466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ArrayLis</a:t>
            </a:r>
            <a:r>
              <a:rPr lang="pt-BR" sz="2400" b="1" dirty="0" err="1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  <a:r>
              <a:rPr lang="pt-BR" sz="2400" b="1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t-BR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é uma colecção de dados dinâmica, isto é, podemos adicionar elementos ou apagar elementos e realizar mais operações que não são possíveis com os </a:t>
            </a:r>
            <a:r>
              <a:rPr lang="pt-BR" sz="2400" dirty="0" err="1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Arrays</a:t>
            </a:r>
            <a:r>
              <a:rPr lang="pt-BR" sz="2400" dirty="0">
                <a:solidFill>
                  <a:srgbClr val="24346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endParaRPr lang="pt-BR" sz="2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t-PT" sz="2400" b="1" dirty="0">
                <a:solidFill>
                  <a:srgbClr val="2A3978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Declaração:</a:t>
            </a:r>
          </a:p>
          <a:p>
            <a:pPr algn="l"/>
            <a:r>
              <a:rPr lang="pt-BR" sz="2400" dirty="0">
                <a:latin typeface="Lato" panose="020F0502020204030203" pitchFamily="34" charset="0"/>
              </a:rPr>
              <a:t>1º      </a:t>
            </a:r>
            <a:r>
              <a:rPr lang="pt-BR" sz="2400" dirty="0" err="1">
                <a:latin typeface="Lato" panose="020F0502020204030203" pitchFamily="34" charset="0"/>
              </a:rPr>
              <a:t>import</a:t>
            </a:r>
            <a:r>
              <a:rPr lang="pt-BR" sz="2400" dirty="0">
                <a:latin typeface="Lato" panose="020F0502020204030203" pitchFamily="34" charset="0"/>
              </a:rPr>
              <a:t> </a:t>
            </a:r>
            <a:r>
              <a:rPr lang="pt-BR" sz="2400" dirty="0" err="1">
                <a:latin typeface="Lato" panose="020F0502020204030203" pitchFamily="34" charset="0"/>
              </a:rPr>
              <a:t>java.util.ArrayList</a:t>
            </a:r>
            <a:r>
              <a:rPr lang="pt-BR" sz="2400" dirty="0">
                <a:latin typeface="Lato" panose="020F0502020204030203" pitchFamily="34" charset="0"/>
              </a:rPr>
              <a:t>;</a:t>
            </a:r>
            <a:endParaRPr lang="en-GB" sz="2400" b="0" i="0" dirty="0">
              <a:solidFill>
                <a:schemeClr val="accent2"/>
              </a:solidFill>
              <a:effectLst/>
              <a:latin typeface="Lato" panose="020F0502020204030203" pitchFamily="34" charset="0"/>
            </a:endParaRPr>
          </a:p>
          <a:p>
            <a:r>
              <a:rPr lang="en-GB" sz="2400" b="0" i="0" dirty="0">
                <a:solidFill>
                  <a:schemeClr val="tx1"/>
                </a:solidFill>
                <a:effectLst/>
                <a:latin typeface="Lato" panose="020F0502020204030203" pitchFamily="34" charset="0"/>
              </a:rPr>
              <a:t>2º 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    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 &lt;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Objeto</a:t>
            </a:r>
            <a:r>
              <a:rPr lang="en-GB" sz="2400" dirty="0">
                <a:solidFill>
                  <a:schemeClr val="accent2"/>
                </a:solidFill>
                <a:latin typeface="Lato" panose="020F0502020204030203" pitchFamily="34" charset="0"/>
              </a:rPr>
              <a:t>&gt; 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L = new 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&lt;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Objecto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&gt; ();</a:t>
            </a:r>
          </a:p>
          <a:p>
            <a:r>
              <a:rPr lang="en-GB" sz="2400" dirty="0" err="1">
                <a:solidFill>
                  <a:schemeClr val="accent2"/>
                </a:solidFill>
                <a:latin typeface="Lato" panose="020F0502020204030203" pitchFamily="34" charset="0"/>
              </a:rPr>
              <a:t>Ou</a:t>
            </a:r>
            <a:endParaRPr lang="en-GB" sz="2400" dirty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 &lt;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Objeto</a:t>
            </a:r>
            <a:r>
              <a:rPr lang="en-GB" sz="2400" dirty="0">
                <a:solidFill>
                  <a:schemeClr val="accent2"/>
                </a:solidFill>
                <a:latin typeface="Lato" panose="020F0502020204030203" pitchFamily="34" charset="0"/>
              </a:rPr>
              <a:t>&gt; 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L = new 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&lt;&gt;();</a:t>
            </a:r>
          </a:p>
          <a:p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 &lt;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Objeto</a:t>
            </a:r>
            <a:r>
              <a:rPr lang="en-GB" sz="2400" dirty="0">
                <a:solidFill>
                  <a:schemeClr val="accent2"/>
                </a:solidFill>
                <a:latin typeface="Lato" panose="020F0502020204030203" pitchFamily="34" charset="0"/>
              </a:rPr>
              <a:t>&gt; 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L = new </a:t>
            </a:r>
            <a:r>
              <a:rPr lang="en-GB" sz="2400" b="0" i="0" dirty="0" err="1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chemeClr val="accent2"/>
                </a:solidFill>
                <a:effectLst/>
                <a:latin typeface="Lato" panose="020F0502020204030203" pitchFamily="34" charset="0"/>
              </a:rPr>
              <a:t>();</a:t>
            </a:r>
            <a:endParaRPr lang="en-GB" sz="2400" dirty="0">
              <a:solidFill>
                <a:schemeClr val="accent2"/>
              </a:solidFill>
              <a:latin typeface="Lato" panose="020F0502020204030203" pitchFamily="34" charset="0"/>
            </a:endParaRPr>
          </a:p>
          <a:p>
            <a:r>
              <a:rPr lang="en-GB" sz="2400" b="0" i="0" dirty="0" err="1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Exemplo</a:t>
            </a:r>
            <a:r>
              <a:rPr lang="en-GB" sz="2400" b="0" i="0" dirty="0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:</a:t>
            </a:r>
          </a:p>
          <a:p>
            <a:r>
              <a:rPr lang="en-GB" sz="2400" dirty="0" err="1"/>
              <a:t>ArrayList</a:t>
            </a:r>
            <a:r>
              <a:rPr lang="en-GB" sz="2400" dirty="0"/>
              <a:t> &lt;String&gt; </a:t>
            </a:r>
            <a:r>
              <a:rPr lang="en-GB" sz="2400" dirty="0" err="1"/>
              <a:t>nomes</a:t>
            </a:r>
            <a:r>
              <a:rPr lang="en-GB" sz="2400" dirty="0"/>
              <a:t> = new </a:t>
            </a:r>
            <a:r>
              <a:rPr lang="en-GB" sz="2400" dirty="0" err="1"/>
              <a:t>ArrayList</a:t>
            </a:r>
            <a:r>
              <a:rPr lang="en-GB" sz="2400" dirty="0"/>
              <a:t> &lt;String&gt;();</a:t>
            </a:r>
          </a:p>
          <a:p>
            <a:r>
              <a:rPr lang="en-GB" sz="2400" b="0" i="0" dirty="0" err="1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 &lt;Integer&gt; </a:t>
            </a:r>
            <a:r>
              <a:rPr lang="en-GB" sz="2400" b="0" i="0" dirty="0" err="1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notas</a:t>
            </a:r>
            <a:r>
              <a:rPr lang="en-GB" sz="2400" b="0" i="0" dirty="0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 = new </a:t>
            </a:r>
            <a:r>
              <a:rPr lang="en-GB" sz="2400" b="0" i="0" dirty="0" err="1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ArrayList</a:t>
            </a:r>
            <a:r>
              <a:rPr lang="en-GB" sz="2400" b="0" i="0" dirty="0">
                <a:solidFill>
                  <a:srgbClr val="233263"/>
                </a:solidFill>
                <a:effectLst/>
                <a:latin typeface="Lato" panose="020F0502020204030203" pitchFamily="34" charset="0"/>
              </a:rPr>
              <a:t>()</a:t>
            </a:r>
            <a:endParaRPr lang="pt-BR" sz="2400" b="0" i="0" dirty="0">
              <a:solidFill>
                <a:schemeClr val="accent2"/>
              </a:solidFill>
              <a:effectLst/>
              <a:latin typeface="Lato" panose="020F0502020204030203" pitchFamily="34" charset="0"/>
            </a:endParaRPr>
          </a:p>
          <a:p>
            <a:pPr algn="l"/>
            <a:endParaRPr lang="pt-BR" sz="2400" b="0" i="0" dirty="0"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6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5ECC6B-B211-C573-E459-D9084D223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93093"/>
              </p:ext>
            </p:extLst>
          </p:nvPr>
        </p:nvGraphicFramePr>
        <p:xfrm>
          <a:off x="0" y="1700808"/>
          <a:ext cx="91440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864">
                  <a:extLst>
                    <a:ext uri="{9D8B030D-6E8A-4147-A177-3AD203B41FA5}">
                      <a16:colId xmlns:a16="http://schemas.microsoft.com/office/drawing/2014/main" val="1540482091"/>
                    </a:ext>
                  </a:extLst>
                </a:gridCol>
                <a:gridCol w="5796136">
                  <a:extLst>
                    <a:ext uri="{9D8B030D-6E8A-4147-A177-3AD203B41FA5}">
                      <a16:colId xmlns:a16="http://schemas.microsoft.com/office/drawing/2014/main" val="222190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Método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24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void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add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Adiciona um elemento c no fim da lista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6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void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add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,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Adiciona o elemento c na posição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especificada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05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void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clear()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Remove todos elementos da lista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8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lastIndexOf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a posição na lista da última ocorrência do c, ou -1 se a lista não contêm o 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clone()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uma nova lista que é a cópia da lista inicial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[]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toArray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um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array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contendo todos os elementos da lista.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5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void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trimToSize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reduz a capacidade da Lista para o tamanho corrente da Lista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2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9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5ECC6B-B211-C573-E459-D9084D223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7986"/>
              </p:ext>
            </p:extLst>
          </p:nvPr>
        </p:nvGraphicFramePr>
        <p:xfrm>
          <a:off x="0" y="1700808"/>
          <a:ext cx="9144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049">
                  <a:extLst>
                    <a:ext uri="{9D8B030D-6E8A-4147-A177-3AD203B41FA5}">
                      <a16:colId xmlns:a16="http://schemas.microsoft.com/office/drawing/2014/main" val="1540482091"/>
                    </a:ext>
                  </a:extLst>
                </a:gridCol>
                <a:gridCol w="5649951">
                  <a:extLst>
                    <a:ext uri="{9D8B030D-6E8A-4147-A177-3AD203B41FA5}">
                      <a16:colId xmlns:a16="http://schemas.microsoft.com/office/drawing/2014/main" val="22219083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PT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Método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Descrição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248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boolean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contains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true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se a lista contêm o elemento c especificado e false caso contrário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61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get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o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objecto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existente no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indicado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055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indexOf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a posição na lista da primeira ocorrência do c, ou -1 se a lista não contêm o valor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8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boolean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isEmpty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true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se a lista estiver vazia ou false caso contrário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0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boolean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remove(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Remove o elemento c no índice especificado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boolean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remove(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  <a:p>
                      <a:endParaRPr lang="pt-PT" sz="2000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Remove a primeira ocorrência do elemento c especificado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59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size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Retorna a quantidade de elementos na lista.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27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void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set(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,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Object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Substitui o elemento no </a:t>
                      </a:r>
                      <a:r>
                        <a:rPr lang="pt-PT" sz="2000" dirty="0" err="1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index</a:t>
                      </a:r>
                      <a:r>
                        <a:rPr lang="pt-PT" sz="20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 pelo elemento 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595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6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9148223" cy="6858000"/>
            <a:chOff x="0" y="0"/>
            <a:chExt cx="9148223" cy="6858000"/>
          </a:xfrm>
        </p:grpSpPr>
        <p:pic>
          <p:nvPicPr>
            <p:cNvPr id="13" name="Picture 6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" t="6898" b="71745"/>
            <a:stretch/>
          </p:blipFill>
          <p:spPr bwMode="auto">
            <a:xfrm>
              <a:off x="0" y="0"/>
              <a:ext cx="9144000" cy="2785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smaia.ISUTC\Desktop\template-ap-pwp_ISUTC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3" t="71516" r="109" b="-1"/>
            <a:stretch/>
          </p:blipFill>
          <p:spPr bwMode="auto">
            <a:xfrm>
              <a:off x="0" y="3131054"/>
              <a:ext cx="9148223" cy="3726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BDEE337-D23B-8B39-2E18-EE775B6009E6}"/>
              </a:ext>
            </a:extLst>
          </p:cNvPr>
          <p:cNvSpPr/>
          <p:nvPr/>
        </p:nvSpPr>
        <p:spPr>
          <a:xfrm>
            <a:off x="0" y="1196752"/>
            <a:ext cx="9144000" cy="3240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b="1" dirty="0">
                <a:solidFill>
                  <a:srgbClr val="2A39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Exemplo:</a:t>
            </a:r>
          </a:p>
          <a:p>
            <a:pPr marL="342900" marR="0" lvl="0" indent="-342900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Escreva um programa, que preenche uma </a:t>
            </a:r>
            <a:r>
              <a:rPr lang="pt-PT" sz="2400" dirty="0" err="1">
                <a:solidFill>
                  <a:srgbClr val="2434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ArrayList</a:t>
            </a: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com 10 números reais e informe:</a:t>
            </a:r>
            <a:endParaRPr lang="en-GB" sz="2400" dirty="0">
              <a:solidFill>
                <a:srgbClr val="2434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a) a média dos elementos; </a:t>
            </a:r>
            <a:endParaRPr lang="en-GB" sz="2400" dirty="0">
              <a:solidFill>
                <a:srgbClr val="2434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b) o maior e menor elemento; </a:t>
            </a:r>
            <a:endParaRPr lang="en-GB" sz="2400" dirty="0">
              <a:solidFill>
                <a:srgbClr val="2434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pt-PT" sz="2400" dirty="0">
                <a:solidFill>
                  <a:srgbClr val="243466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c) a quantidade de elementos positivos e a quantidade de elementos  negativos.</a:t>
            </a:r>
            <a:endParaRPr lang="en-GB" sz="2400" dirty="0">
              <a:solidFill>
                <a:srgbClr val="243466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8" t="38432" r="31331" b="13582"/>
          <a:stretch/>
        </p:blipFill>
        <p:spPr bwMode="auto">
          <a:xfrm>
            <a:off x="1" y="1"/>
            <a:ext cx="9905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5293657"/>
            <a:ext cx="31683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>
                <a:latin typeface="Myriad Pro" pitchFamily="34" charset="0"/>
              </a:rPr>
              <a:t>Prolong. da Av. Kim Il Sung (IFT/TDM) Edifício D1</a:t>
            </a:r>
          </a:p>
          <a:p>
            <a:r>
              <a:rPr lang="pt-PT" sz="1100" dirty="0">
                <a:latin typeface="Myriad Pro" pitchFamily="34" charset="0"/>
              </a:rPr>
              <a:t>Maputo, Moçambique</a:t>
            </a:r>
          </a:p>
          <a:p>
            <a:endParaRPr lang="pt-PT" sz="600" dirty="0">
              <a:latin typeface="Myriad Pro" pitchFamily="34" charset="0"/>
            </a:endParaRPr>
          </a:p>
          <a:p>
            <a:r>
              <a:rPr lang="pt-PT" sz="1100" b="1" dirty="0">
                <a:latin typeface="Myriad Pro" pitchFamily="34" charset="0"/>
              </a:rPr>
              <a:t>www.facebook.com/isutc</a:t>
            </a:r>
          </a:p>
          <a:p>
            <a:r>
              <a:rPr lang="pt-PT" sz="1600" b="1" dirty="0">
                <a:latin typeface="Myriad Pro" pitchFamily="34" charset="0"/>
              </a:rPr>
              <a:t>www.transcom.co.mz/isutc</a:t>
            </a:r>
          </a:p>
          <a:p>
            <a:endParaRPr lang="pt-PT" sz="1000" b="1" dirty="0">
              <a:latin typeface="Myriad Pro" pitchFamily="34" charset="0"/>
            </a:endParaRPr>
          </a:p>
        </p:txBody>
      </p:sp>
      <p:pic>
        <p:nvPicPr>
          <p:cNvPr id="3077" name="Picture 5" descr="C:\Users\smaia.ISUTC\Desktop\ENTER\logos\ISUTC ProfPi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6400" b="72000" l="3200" r="96800">
                        <a14:foregroundMark x1="33333" y1="47200" x2="33333" y2="47200"/>
                        <a14:foregroundMark x1="38667" y1="45067" x2="38667" y2="45067"/>
                        <a14:foregroundMark x1="49333" y1="44533" x2="49333" y2="44533"/>
                        <a14:foregroundMark x1="61333" y1="40533" x2="61333" y2="40533"/>
                        <a14:foregroundMark x1="73333" y1="40533" x2="73333" y2="40533"/>
                      </a14:backgroundRemoval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02" y="4101416"/>
            <a:ext cx="1555882" cy="155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172047" y="2564904"/>
            <a:ext cx="3632201" cy="792089"/>
            <a:chOff x="2203" y="3652"/>
            <a:chExt cx="2112" cy="370"/>
          </a:xfrm>
        </p:grpSpPr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2203" y="3652"/>
              <a:ext cx="2112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es-ES_tradnl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GARANTE O TEU FUTURO</a:t>
              </a:r>
              <a:endParaRPr lang="en-US" altLang="pt-PT" sz="1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pt-PT" sz="15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 UMA FORMAÇÃO SÓLIDA</a:t>
              </a:r>
              <a:endParaRPr lang="pt-PT" altLang="pt-PT" sz="1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>
              <a:off x="2389" y="3854"/>
              <a:ext cx="17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anchor="ctr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371485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5049</TotalTime>
  <Words>537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Lato</vt:lpstr>
      <vt:lpstr>Lucida Sans Unicode (Body)</vt:lpstr>
      <vt:lpstr>Myriad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hgeneral</cp:lastModifiedBy>
  <cp:revision>434</cp:revision>
  <cp:lastPrinted>2016-05-31T06:00:14Z</cp:lastPrinted>
  <dcterms:created xsi:type="dcterms:W3CDTF">2016-03-14T10:10:54Z</dcterms:created>
  <dcterms:modified xsi:type="dcterms:W3CDTF">2023-10-10T06:58:08Z</dcterms:modified>
</cp:coreProperties>
</file>