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96" r:id="rId2"/>
    <p:sldId id="338" r:id="rId3"/>
    <p:sldId id="329" r:id="rId4"/>
    <p:sldId id="353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54" r:id="rId13"/>
    <p:sldId id="328" r:id="rId14"/>
  </p:sldIdLst>
  <p:sldSz cx="9144000" cy="6858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ção Predefinida" id="{7E00A9E2-119D-40EF-A5C0-65315EDCDA39}">
          <p14:sldIdLst>
            <p14:sldId id="296"/>
            <p14:sldId id="338"/>
            <p14:sldId id="329"/>
            <p14:sldId id="353"/>
            <p14:sldId id="355"/>
            <p14:sldId id="356"/>
            <p14:sldId id="357"/>
            <p14:sldId id="358"/>
            <p14:sldId id="359"/>
            <p14:sldId id="360"/>
            <p14:sldId id="361"/>
            <p14:sldId id="354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57F"/>
    <a:srgbClr val="233263"/>
    <a:srgbClr val="243466"/>
    <a:srgbClr val="2A3978"/>
    <a:srgbClr val="1A3296"/>
    <a:srgbClr val="BCBDBF"/>
    <a:srgbClr val="374E9C"/>
    <a:srgbClr val="989A9D"/>
    <a:srgbClr val="425FBC"/>
    <a:srgbClr val="495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Estilo Escuro 1 - Destaqu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Estilo com Tema 2 - Destaqu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Destaqu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Estilo Claro 1 - Destaqu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Destaqu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Estilo Escuro 2 - Destaque 5/Destaqu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Estilo Escuro 2 - Destaque 1/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Escuro 2 - Destaque 3/Destaqu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Estilo Escuro 1 - Destaqu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Estilo Escuro 1 - Destaqu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9" autoAdjust="0"/>
    <p:restoredTop sz="94667" autoAdjust="0"/>
  </p:normalViewPr>
  <p:slideViewPr>
    <p:cSldViewPr>
      <p:cViewPr varScale="1">
        <p:scale>
          <a:sx n="82" d="100"/>
          <a:sy n="82" d="100"/>
        </p:scale>
        <p:origin x="114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20B12-CA3B-43AE-8EA9-BE21E357C4A2}" type="datetimeFigureOut">
              <a:rPr lang="pt-PT" smtClean="0"/>
              <a:pPr/>
              <a:t>22/09/2023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3E0ED-A8F9-40F6-9FDB-39BC2D7FC4E0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985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16F3-9BA3-4867-ABAE-26125BCFBDCD}" type="datetime1">
              <a:rPr lang="pt-PT" smtClean="0"/>
              <a:pPr/>
              <a:t>22/09/2023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AB45-1F73-49B8-B8F9-45C5BBD5F4F5}" type="datetime1">
              <a:rPr lang="pt-PT" smtClean="0"/>
              <a:pPr/>
              <a:t>22/09/2023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CBB8-F59D-41B8-8736-CECDA71FF702}" type="datetime1">
              <a:rPr lang="pt-PT" smtClean="0"/>
              <a:pPr/>
              <a:t>22/09/2023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9223-BCE3-4A62-97FB-D4060E8C16DC}" type="datetime1">
              <a:rPr lang="pt-PT" smtClean="0"/>
              <a:pPr/>
              <a:t>22/09/2023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7578-E956-43C9-8E4D-8B2DFF5081AF}" type="datetime1">
              <a:rPr lang="pt-PT" smtClean="0"/>
              <a:pPr/>
              <a:t>22/09/2023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503B-297F-476B-BDAC-EA08AAC06EAF}" type="datetime1">
              <a:rPr lang="pt-PT" smtClean="0"/>
              <a:pPr/>
              <a:t>22/09/2023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DD04-52D3-40ED-A34A-852C9F53B4E5}" type="datetime1">
              <a:rPr lang="pt-PT" smtClean="0"/>
              <a:pPr/>
              <a:t>22/09/2023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F3C9-E003-446F-9DF7-57D79AEB50B1}" type="datetime1">
              <a:rPr lang="pt-PT" smtClean="0"/>
              <a:pPr/>
              <a:t>22/09/2023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E144-2E01-42B8-B3F5-7E007DFAE2D8}" type="datetime1">
              <a:rPr lang="pt-PT" smtClean="0"/>
              <a:pPr/>
              <a:t>22/09/2023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BBB1-B844-4654-B226-A7F5B1394EA0}" type="datetime1">
              <a:rPr lang="pt-PT" smtClean="0"/>
              <a:pPr/>
              <a:t>22/09/2023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960A-83B9-4B32-9E27-C04020E5AC68}" type="datetime1">
              <a:rPr lang="pt-PT" smtClean="0"/>
              <a:pPr/>
              <a:t>22/09/2023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6B52F-B6E5-4C25-BCD6-D81BFA0B7D07}" type="datetime1">
              <a:rPr lang="pt-PT" smtClean="0"/>
              <a:pPr/>
              <a:t>22/09/2023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9505" y="-6350"/>
            <a:ext cx="9907588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077965" y="2854677"/>
            <a:ext cx="403244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b="1" dirty="0">
                <a:latin typeface="Myriad Pro" pitchFamily="34" charset="0"/>
              </a:rPr>
              <a:t>ISUTC</a:t>
            </a:r>
            <a:r>
              <a:rPr lang="pt-PT" dirty="0">
                <a:latin typeface="Myriad Pro" pitchFamily="34" charset="0"/>
              </a:rPr>
              <a:t> INSTITUTO </a:t>
            </a:r>
            <a:r>
              <a:rPr lang="pt-PT" b="1" dirty="0">
                <a:latin typeface="Myriad Pro" pitchFamily="34" charset="0"/>
              </a:rPr>
              <a:t>SUPERIOR</a:t>
            </a:r>
            <a:r>
              <a:rPr lang="pt-PT" dirty="0">
                <a:latin typeface="Myriad Pro" pitchFamily="34" charset="0"/>
              </a:rPr>
              <a:t> DE </a:t>
            </a:r>
          </a:p>
          <a:p>
            <a:r>
              <a:rPr lang="pt-PT" b="1" dirty="0">
                <a:latin typeface="Myriad Pro" pitchFamily="34" charset="0"/>
              </a:rPr>
              <a:t>TRANSPORTES</a:t>
            </a:r>
            <a:r>
              <a:rPr lang="pt-PT" dirty="0">
                <a:latin typeface="Myriad Pro" pitchFamily="34" charset="0"/>
              </a:rPr>
              <a:t> E </a:t>
            </a:r>
            <a:r>
              <a:rPr lang="pt-PT" b="1" dirty="0">
                <a:latin typeface="Myriad Pro" pitchFamily="34" charset="0"/>
              </a:rPr>
              <a:t>COMUNICAÇÕES</a:t>
            </a:r>
          </a:p>
        </p:txBody>
      </p:sp>
      <p:pic>
        <p:nvPicPr>
          <p:cNvPr id="2053" name="Picture 5" descr="C:\Users\smaia.ISUTC\Desktop\ENTER\logos\ISUTC ProfPic 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63805"/>
            <a:ext cx="3024336" cy="141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1">
            <a:extLst>
              <a:ext uri="{FF2B5EF4-FFF2-40B4-BE49-F238E27FC236}">
                <a16:creationId xmlns:a16="http://schemas.microsoft.com/office/drawing/2014/main" id="{5B60D95D-63FD-4550-0A15-C0313C9E2592}"/>
              </a:ext>
            </a:extLst>
          </p:cNvPr>
          <p:cNvSpPr txBox="1"/>
          <p:nvPr/>
        </p:nvSpPr>
        <p:spPr>
          <a:xfrm>
            <a:off x="5070406" y="4076121"/>
            <a:ext cx="44676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b="1" dirty="0">
                <a:latin typeface="Myriad Pro" pitchFamily="34" charset="0"/>
              </a:rPr>
              <a:t>Programação 1</a:t>
            </a:r>
            <a:endParaRPr lang="pt-PT" b="1" i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160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-25032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33263"/>
                </a:solidFill>
              </a:rPr>
              <a:t>Arrays Bidimensionais (Matriz): impressão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CB71B3-52C1-7E85-B5E3-6CC514FE37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540" y="1844824"/>
            <a:ext cx="7704856" cy="450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17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-25032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33263"/>
                </a:solidFill>
              </a:rPr>
              <a:t>Arrays Bidimensionais (Matriz): impressão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FAAAE4E-621B-AEC6-A05B-D5F452428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00" y="2166938"/>
            <a:ext cx="8555192" cy="347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81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Exemplos: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Considere o seguinte </a:t>
            </a:r>
            <a:r>
              <a:rPr lang="pt-BR" sz="2000" dirty="0" err="1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array</a:t>
            </a: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Diga qual é o tamanho do </a:t>
            </a:r>
            <a:r>
              <a:rPr lang="pt-BR" sz="2000" dirty="0" err="1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array</a:t>
            </a: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Crie um método que copia apenas a  2ª linha deste </a:t>
            </a:r>
            <a:r>
              <a:rPr lang="pt-BR" sz="2000" dirty="0" err="1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array</a:t>
            </a: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um </a:t>
            </a:r>
            <a:r>
              <a:rPr lang="pt-BR" sz="2000" dirty="0" err="1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array</a:t>
            </a: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unidimensional e retorna o mesmo;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Crie um método que imprime todos os elementos da 2ª linha</a:t>
            </a:r>
            <a:r>
              <a:rPr lang="pt-BR" sz="2000" b="1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Escreva um método que identifica o maior elemento do </a:t>
            </a:r>
            <a:r>
              <a:rPr lang="pt-BR" sz="2000" dirty="0" err="1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array</a:t>
            </a: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8738" lvl="1" algn="just">
              <a:lnSpc>
                <a:spcPct val="150000"/>
              </a:lnSpc>
            </a:pPr>
            <a:r>
              <a:rPr lang="pt-BR" sz="200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 </a:t>
            </a: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Escreva um método que determine a nota média, a nota mais alta e a nota mínima, sabendo que as notas estão armazenadas num dado </a:t>
            </a:r>
            <a:r>
              <a:rPr lang="pt-BR" sz="2000" dirty="0" err="1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array</a:t>
            </a:r>
            <a:r>
              <a:rPr lang="pt-BR" sz="2000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000" b="1" dirty="0">
              <a:solidFill>
                <a:srgbClr val="2A39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DJ\AppData\Local\Temp\msohtmlclip1\01\clip_image001.png">
            <a:extLst>
              <a:ext uri="{FF2B5EF4-FFF2-40B4-BE49-F238E27FC236}">
                <a16:creationId xmlns:a16="http://schemas.microsoft.com/office/drawing/2014/main" id="{14E055F4-733E-3B77-7681-70C04DA12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2120" y="1871142"/>
            <a:ext cx="3105150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437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8" t="38432" r="31331" b="13582"/>
          <a:stretch/>
        </p:blipFill>
        <p:spPr bwMode="auto">
          <a:xfrm>
            <a:off x="1" y="1"/>
            <a:ext cx="9905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43608" y="5293657"/>
            <a:ext cx="31683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>
                <a:latin typeface="Myriad Pro" pitchFamily="34" charset="0"/>
              </a:rPr>
              <a:t>Prolong. da Av. Kim Il Sung (IFT/TDM) Edifício D1</a:t>
            </a:r>
          </a:p>
          <a:p>
            <a:r>
              <a:rPr lang="pt-PT" sz="1100" dirty="0">
                <a:latin typeface="Myriad Pro" pitchFamily="34" charset="0"/>
              </a:rPr>
              <a:t>Maputo, Moçambique</a:t>
            </a:r>
          </a:p>
          <a:p>
            <a:endParaRPr lang="pt-PT" sz="600" dirty="0">
              <a:latin typeface="Myriad Pro" pitchFamily="34" charset="0"/>
            </a:endParaRPr>
          </a:p>
          <a:p>
            <a:r>
              <a:rPr lang="pt-PT" sz="1100" b="1" dirty="0">
                <a:latin typeface="Myriad Pro" pitchFamily="34" charset="0"/>
              </a:rPr>
              <a:t>www.facebook.com/isutc</a:t>
            </a:r>
          </a:p>
          <a:p>
            <a:r>
              <a:rPr lang="pt-PT" sz="1600" b="1" dirty="0">
                <a:latin typeface="Myriad Pro" pitchFamily="34" charset="0"/>
              </a:rPr>
              <a:t>www.transcom.co.mz/isutc</a:t>
            </a:r>
          </a:p>
          <a:p>
            <a:endParaRPr lang="pt-PT" sz="1000" b="1" dirty="0">
              <a:latin typeface="Myriad Pro" pitchFamily="34" charset="0"/>
            </a:endParaRPr>
          </a:p>
        </p:txBody>
      </p:sp>
      <p:pic>
        <p:nvPicPr>
          <p:cNvPr id="3077" name="Picture 5" descr="C:\Users\smaia.ISUTC\Desktop\ENTER\logos\ISUTC ProfPic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400" b="72000" l="3200" r="96800">
                        <a14:foregroundMark x1="33333" y1="47200" x2="33333" y2="47200"/>
                        <a14:foregroundMark x1="38667" y1="45067" x2="38667" y2="45067"/>
                        <a14:foregroundMark x1="49333" y1="44533" x2="49333" y2="44533"/>
                        <a14:foregroundMark x1="61333" y1="40533" x2="61333" y2="40533"/>
                        <a14:foregroundMark x1="73333" y1="40533" x2="73333" y2="40533"/>
                      </a14:backgroundRemoval>
                    </a14:imgEffect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902" y="4101416"/>
            <a:ext cx="1555882" cy="155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3172047" y="2564904"/>
            <a:ext cx="3632201" cy="792089"/>
            <a:chOff x="2203" y="3652"/>
            <a:chExt cx="2112" cy="370"/>
          </a:xfrm>
        </p:grpSpPr>
        <p:sp>
          <p:nvSpPr>
            <p:cNvPr id="8" name="Text Box 40"/>
            <p:cNvSpPr txBox="1">
              <a:spLocks noChangeArrowheads="1"/>
            </p:cNvSpPr>
            <p:nvPr/>
          </p:nvSpPr>
          <p:spPr bwMode="auto">
            <a:xfrm>
              <a:off x="2203" y="3652"/>
              <a:ext cx="2112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50000"/>
                </a:lnSpc>
                <a:spcAft>
                  <a:spcPts val="200"/>
                </a:spcAft>
              </a:pPr>
              <a:r>
                <a:rPr lang="es-ES_tradnl" altLang="pt-PT" sz="15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GARANTE O TEU FUTURO</a:t>
              </a:r>
              <a:endParaRPr lang="en-US" altLang="pt-PT" sz="1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pt-PT" sz="15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 UMA FORMAÇÃO SÓLIDA</a:t>
              </a:r>
              <a:endParaRPr lang="pt-PT" altLang="pt-PT" sz="1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ine 41"/>
            <p:cNvSpPr>
              <a:spLocks noChangeShapeType="1"/>
            </p:cNvSpPr>
            <p:nvPr/>
          </p:nvSpPr>
          <p:spPr bwMode="auto">
            <a:xfrm>
              <a:off x="2389" y="3854"/>
              <a:ext cx="174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anchor="ctr"/>
            <a:lstStyle/>
            <a:p>
              <a:endParaRPr lang="pt-PT"/>
            </a:p>
          </p:txBody>
        </p:sp>
      </p:grpSp>
    </p:spTree>
    <p:extLst>
      <p:ext uri="{BB962C8B-B14F-4D97-AF65-F5344CB8AC3E}">
        <p14:creationId xmlns:p14="http://schemas.microsoft.com/office/powerpoint/2010/main" val="371485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18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</a:rPr>
              <a:t>Sumário: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dirty="0" err="1">
                <a:solidFill>
                  <a:srgbClr val="2A3978"/>
                </a:solidFill>
              </a:rPr>
              <a:t>Arrays</a:t>
            </a:r>
            <a:r>
              <a:rPr lang="pt-PT" sz="2400" dirty="0">
                <a:solidFill>
                  <a:srgbClr val="2A3978"/>
                </a:solidFill>
              </a:rPr>
              <a:t>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pt-PT" sz="2400" dirty="0">
                <a:solidFill>
                  <a:srgbClr val="2A3978"/>
                </a:solidFill>
              </a:rPr>
              <a:t>Bidimensional (Matriz)</a:t>
            </a:r>
          </a:p>
        </p:txBody>
      </p:sp>
    </p:spTree>
    <p:extLst>
      <p:ext uri="{BB962C8B-B14F-4D97-AF65-F5344CB8AC3E}">
        <p14:creationId xmlns:p14="http://schemas.microsoft.com/office/powerpoint/2010/main" val="307387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196752"/>
            <a:ext cx="9144000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A3978"/>
                </a:solidFill>
              </a:rPr>
              <a:t>Objectivos</a:t>
            </a:r>
            <a:r>
              <a:rPr lang="pt-PT" sz="2400" b="1" dirty="0">
                <a:solidFill>
                  <a:srgbClr val="2A3978"/>
                </a:solidFill>
              </a:rPr>
              <a:t>: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r>
              <a:rPr lang="pt-PT" sz="2400" dirty="0">
                <a:solidFill>
                  <a:srgbClr val="243466"/>
                </a:solidFill>
              </a:rPr>
              <a:t>Definir a aplicabilidade de </a:t>
            </a:r>
            <a:r>
              <a:rPr lang="pt-PT" sz="2400" dirty="0" err="1">
                <a:solidFill>
                  <a:srgbClr val="243466"/>
                </a:solidFill>
              </a:rPr>
              <a:t>arrays</a:t>
            </a:r>
            <a:r>
              <a:rPr lang="pt-PT" sz="2400" dirty="0">
                <a:solidFill>
                  <a:srgbClr val="243466"/>
                </a:solidFill>
              </a:rPr>
              <a:t> bidimensionais (matriz),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Font typeface="Wingdings" panose="05000000000000000000" pitchFamily="2" charset="2"/>
              <a:buChar char="Ø"/>
              <a:defRPr/>
            </a:pPr>
            <a:r>
              <a:rPr lang="pt-PT" sz="2400" dirty="0">
                <a:solidFill>
                  <a:srgbClr val="243466"/>
                </a:solidFill>
              </a:rPr>
              <a:t>Codificar programas usando </a:t>
            </a:r>
            <a:r>
              <a:rPr lang="pt-PT" sz="2400" dirty="0" err="1">
                <a:solidFill>
                  <a:srgbClr val="243466"/>
                </a:solidFill>
              </a:rPr>
              <a:t>arrays</a:t>
            </a:r>
            <a:r>
              <a:rPr lang="pt-PT" sz="2400" dirty="0">
                <a:solidFill>
                  <a:srgbClr val="243466"/>
                </a:solidFill>
              </a:rPr>
              <a:t> bidimensionais(matriz).</a:t>
            </a:r>
          </a:p>
        </p:txBody>
      </p:sp>
    </p:spTree>
    <p:extLst>
      <p:ext uri="{BB962C8B-B14F-4D97-AF65-F5344CB8AC3E}">
        <p14:creationId xmlns:p14="http://schemas.microsoft.com/office/powerpoint/2010/main" val="128407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30243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33263"/>
                </a:solidFill>
              </a:rPr>
              <a:t>Arrays</a:t>
            </a:r>
            <a:r>
              <a:rPr lang="pt-PT" sz="2400" b="1" dirty="0">
                <a:solidFill>
                  <a:srgbClr val="233263"/>
                </a:solidFill>
              </a:rPr>
              <a:t> Unidimensionais (</a:t>
            </a:r>
            <a:r>
              <a:rPr lang="pt-PT" sz="2400" b="1" dirty="0" err="1">
                <a:solidFill>
                  <a:srgbClr val="233263"/>
                </a:solidFill>
              </a:rPr>
              <a:t>Vectores</a:t>
            </a:r>
            <a:r>
              <a:rPr lang="pt-PT" sz="2400" b="1" dirty="0">
                <a:solidFill>
                  <a:srgbClr val="233263"/>
                </a:solidFill>
              </a:rPr>
              <a:t>): limitações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434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Armazena apenas uma linha de informação | conjunto de informação do mesmo tipo;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PT" sz="2400" dirty="0">
              <a:solidFill>
                <a:srgbClr val="2434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PT" sz="2400" dirty="0">
              <a:solidFill>
                <a:srgbClr val="2434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43466"/>
                </a:solidFill>
              </a:rPr>
              <a:t>Utiliza apenas um índice para localizar determinada informação</a:t>
            </a:r>
          </a:p>
          <a:p>
            <a:r>
              <a:rPr lang="pt-PT" sz="2400" dirty="0">
                <a:solidFill>
                  <a:srgbClr val="243466"/>
                </a:solidFill>
              </a:rPr>
              <a:t>V[i]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9735693D-7E0C-D7F8-10DD-F25806FA0C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205496"/>
              </p:ext>
            </p:extLst>
          </p:nvPr>
        </p:nvGraphicFramePr>
        <p:xfrm>
          <a:off x="611560" y="2708920"/>
          <a:ext cx="6095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41716505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74090969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3394256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019886818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61398039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6091447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3415131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432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53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-25032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33263"/>
                </a:solidFill>
              </a:rPr>
              <a:t>Arrays</a:t>
            </a:r>
            <a:r>
              <a:rPr lang="pt-PT" sz="2400" b="1" dirty="0">
                <a:solidFill>
                  <a:srgbClr val="233263"/>
                </a:solidFill>
              </a:rPr>
              <a:t> Bidimensionais (Matriz): introdução</a:t>
            </a:r>
          </a:p>
          <a:p>
            <a:r>
              <a:rPr lang="pt-BR" sz="2400" b="0" i="0" dirty="0">
                <a:solidFill>
                  <a:srgbClr val="243466"/>
                </a:solidFill>
                <a:effectLst/>
                <a:latin typeface="+mj-lt"/>
              </a:rPr>
              <a:t>Os </a:t>
            </a:r>
            <a:r>
              <a:rPr lang="pt-BR" sz="2400" b="0" i="1" dirty="0" err="1">
                <a:solidFill>
                  <a:srgbClr val="243466"/>
                </a:solidFill>
                <a:effectLst/>
                <a:latin typeface="+mj-lt"/>
              </a:rPr>
              <a:t>arrays</a:t>
            </a:r>
            <a:r>
              <a:rPr lang="pt-BR" sz="2400" b="0" i="1" dirty="0">
                <a:solidFill>
                  <a:srgbClr val="243466"/>
                </a:solidFill>
                <a:effectLst/>
                <a:latin typeface="+mj-lt"/>
              </a:rPr>
              <a:t> </a:t>
            </a:r>
            <a:r>
              <a:rPr lang="pt-BR" sz="2400" b="0" i="0" dirty="0">
                <a:solidFill>
                  <a:srgbClr val="243466"/>
                </a:solidFill>
                <a:effectLst/>
                <a:latin typeface="+mj-lt"/>
              </a:rPr>
              <a:t>bidimensionais permitem a criação de vetores com mais de um índice. Essa característica possibilita que os valores sejam armazenados na forma de matriz de qualquer dimensão.</a:t>
            </a:r>
            <a:r>
              <a:rPr lang="pt-BR" sz="2400" dirty="0">
                <a:solidFill>
                  <a:srgbClr val="243466"/>
                </a:solidFill>
                <a:latin typeface="+mj-lt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0" i="0" dirty="0">
                <a:solidFill>
                  <a:srgbClr val="243466"/>
                </a:solidFill>
                <a:effectLst/>
                <a:latin typeface="+mj-lt"/>
              </a:rPr>
              <a:t>A linguagem Java não suporta </a:t>
            </a:r>
            <a:r>
              <a:rPr lang="pt-BR" sz="2400" b="0" i="1" dirty="0" err="1">
                <a:solidFill>
                  <a:srgbClr val="243466"/>
                </a:solidFill>
                <a:effectLst/>
                <a:latin typeface="+mj-lt"/>
              </a:rPr>
              <a:t>array</a:t>
            </a:r>
            <a:r>
              <a:rPr lang="pt-BR" sz="2400" b="0" i="1" dirty="0">
                <a:solidFill>
                  <a:srgbClr val="243466"/>
                </a:solidFill>
                <a:effectLst/>
                <a:latin typeface="+mj-lt"/>
              </a:rPr>
              <a:t> </a:t>
            </a:r>
            <a:r>
              <a:rPr lang="pt-BR" sz="2400" b="0" i="0" dirty="0">
                <a:solidFill>
                  <a:srgbClr val="243466"/>
                </a:solidFill>
                <a:effectLst/>
                <a:latin typeface="+mj-lt"/>
              </a:rPr>
              <a:t>bidimensional no formato linha e coluna como em outra linguagem; entretanto, é possível criar </a:t>
            </a:r>
            <a:r>
              <a:rPr lang="pt-BR" sz="2400" b="0" i="1" dirty="0" err="1">
                <a:solidFill>
                  <a:srgbClr val="243466"/>
                </a:solidFill>
                <a:effectLst/>
                <a:latin typeface="+mj-lt"/>
              </a:rPr>
              <a:t>array</a:t>
            </a:r>
            <a:r>
              <a:rPr lang="pt-BR" sz="2400" b="0" i="1" dirty="0">
                <a:solidFill>
                  <a:srgbClr val="243466"/>
                </a:solidFill>
                <a:effectLst/>
                <a:latin typeface="+mj-lt"/>
              </a:rPr>
              <a:t> </a:t>
            </a:r>
            <a:r>
              <a:rPr lang="pt-BR" sz="2400" b="0" i="0" dirty="0">
                <a:solidFill>
                  <a:srgbClr val="243466"/>
                </a:solidFill>
                <a:effectLst/>
                <a:latin typeface="+mj-lt"/>
              </a:rPr>
              <a:t>de </a:t>
            </a:r>
            <a:r>
              <a:rPr lang="pt-BR" sz="2400" b="0" i="1" dirty="0" err="1">
                <a:solidFill>
                  <a:srgbClr val="243466"/>
                </a:solidFill>
                <a:effectLst/>
                <a:latin typeface="+mj-lt"/>
              </a:rPr>
              <a:t>arrays</a:t>
            </a:r>
            <a:r>
              <a:rPr lang="pt-BR" sz="2400" b="0" i="1" dirty="0">
                <a:solidFill>
                  <a:srgbClr val="243466"/>
                </a:solidFill>
                <a:effectLst/>
                <a:latin typeface="+mj-lt"/>
              </a:rPr>
              <a:t>.</a:t>
            </a:r>
          </a:p>
          <a:p>
            <a:endParaRPr lang="pt-BR" sz="2400" i="1" dirty="0">
              <a:solidFill>
                <a:srgbClr val="243466"/>
              </a:solidFill>
              <a:latin typeface="+mj-lt"/>
            </a:endParaRPr>
          </a:p>
          <a:p>
            <a:r>
              <a:rPr lang="pt-BR" sz="2400" b="1" dirty="0">
                <a:solidFill>
                  <a:srgbClr val="243466"/>
                </a:solidFill>
                <a:latin typeface="+mj-lt"/>
              </a:rPr>
              <a:t>Características</a:t>
            </a:r>
          </a:p>
          <a:p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Os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arrays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bidimensionais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são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estruturas</a:t>
            </a:r>
            <a:r>
              <a:rPr lang="en-US" sz="2400" b="1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de dados </a:t>
            </a:r>
            <a:r>
              <a:rPr lang="en-US" sz="2400" b="1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estáticas</a:t>
            </a:r>
            <a:r>
              <a:rPr lang="en-US" sz="2400" b="1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que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consistem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em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itens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de dados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relacionados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do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mesmo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tipo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referenciáveis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pelo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mesmo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nome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e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individualizados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entre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si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através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da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sua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posição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de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linha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e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coluna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dentro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desse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conjunto.</a:t>
            </a:r>
          </a:p>
        </p:txBody>
      </p:sp>
    </p:spTree>
    <p:extLst>
      <p:ext uri="{BB962C8B-B14F-4D97-AF65-F5344CB8AC3E}">
        <p14:creationId xmlns:p14="http://schemas.microsoft.com/office/powerpoint/2010/main" val="107716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-25032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33263"/>
                </a:solidFill>
              </a:rPr>
              <a:t>Arrays</a:t>
            </a:r>
            <a:r>
              <a:rPr lang="pt-PT" sz="2400" b="1" dirty="0">
                <a:solidFill>
                  <a:srgbClr val="233263"/>
                </a:solidFill>
              </a:rPr>
              <a:t> Bidimensionais (Matriz): representação</a:t>
            </a:r>
          </a:p>
          <a:p>
            <a:pPr algn="just"/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Como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foi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definido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na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introdução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este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tipo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de array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pode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ser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assumido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como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uma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matriz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do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tipo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mxn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onde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representa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o valor total das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linhas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existentes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na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matriz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n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representa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o valor total de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colunas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existentes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nela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e </a:t>
            </a:r>
            <a:r>
              <a:rPr lang="en-US" sz="2400" b="1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n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são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valores</a:t>
            </a:r>
            <a:r>
              <a:rPr lang="en-US" sz="2400" dirty="0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43466"/>
                </a:solidFill>
                <a:latin typeface="+mj-lt"/>
                <a:cs typeface="Arial" panose="020B0604020202020204" pitchFamily="34" charset="0"/>
              </a:rPr>
              <a:t>inteiros</a:t>
            </a:r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Picture 4" descr="C:\Users\DJ\AppData\Local\Temp\msohtmlclip1\01\clip_image001.png">
            <a:extLst>
              <a:ext uri="{FF2B5EF4-FFF2-40B4-BE49-F238E27FC236}">
                <a16:creationId xmlns:a16="http://schemas.microsoft.com/office/drawing/2014/main" id="{4DD04C0B-A910-2DBB-67D8-847E989CE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1680" y="3982294"/>
            <a:ext cx="5257800" cy="15475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594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-25032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 err="1">
                <a:solidFill>
                  <a:srgbClr val="233263"/>
                </a:solidFill>
              </a:rPr>
              <a:t>Arrays</a:t>
            </a:r>
            <a:r>
              <a:rPr lang="pt-PT" sz="2400" b="1" dirty="0">
                <a:solidFill>
                  <a:srgbClr val="233263"/>
                </a:solidFill>
              </a:rPr>
              <a:t> Bidimensionais (Matriz): declaração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i="0" dirty="0">
                <a:solidFill>
                  <a:srgbClr val="2D357F"/>
                </a:solidFill>
                <a:effectLst/>
                <a:latin typeface="+mj-lt"/>
              </a:rPr>
              <a:t>Eles são declarados da seguinte maneira:</a:t>
            </a:r>
          </a:p>
          <a:p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[tipo] </a:t>
            </a:r>
            <a:r>
              <a:rPr lang="pt-BR" sz="2400" b="0" i="0" dirty="0" err="1">
                <a:solidFill>
                  <a:srgbClr val="2D357F"/>
                </a:solidFill>
                <a:effectLst/>
                <a:latin typeface="+mj-lt"/>
              </a:rPr>
              <a:t>nome_array</a:t>
            </a:r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[ ][ ];</a:t>
            </a:r>
            <a:r>
              <a:rPr lang="pt-BR" sz="2400" dirty="0">
                <a:solidFill>
                  <a:srgbClr val="2D357F"/>
                </a:solidFill>
                <a:latin typeface="+mj-lt"/>
              </a:rPr>
              <a:t> </a:t>
            </a:r>
          </a:p>
          <a:p>
            <a:endParaRPr lang="pt-BR" sz="2400" b="1" i="0" dirty="0">
              <a:solidFill>
                <a:srgbClr val="2D357F"/>
              </a:solidFill>
              <a:effectLst/>
              <a:latin typeface="+mj-lt"/>
            </a:endParaRPr>
          </a:p>
          <a:p>
            <a:endParaRPr lang="pt-BR" sz="2400" b="1" dirty="0">
              <a:solidFill>
                <a:srgbClr val="2D357F"/>
              </a:solidFill>
              <a:latin typeface="+mj-lt"/>
            </a:endParaRPr>
          </a:p>
          <a:p>
            <a:endParaRPr lang="pt-BR" sz="2400" b="1" i="0" dirty="0">
              <a:solidFill>
                <a:srgbClr val="2D357F"/>
              </a:solidFill>
              <a:effectLst/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b="1" i="0" dirty="0">
                <a:solidFill>
                  <a:srgbClr val="2D357F"/>
                </a:solidFill>
                <a:effectLst/>
                <a:latin typeface="+mj-lt"/>
              </a:rPr>
              <a:t>Eles são criados (instanciados) da seguinte maneira:</a:t>
            </a:r>
          </a:p>
          <a:p>
            <a:r>
              <a:rPr lang="pt-BR" sz="2400" b="0" i="0" dirty="0" err="1">
                <a:solidFill>
                  <a:srgbClr val="2D357F"/>
                </a:solidFill>
                <a:effectLst/>
                <a:latin typeface="+mj-lt"/>
              </a:rPr>
              <a:t>nome_array</a:t>
            </a:r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 = new [tipo]</a:t>
            </a:r>
            <a:r>
              <a:rPr lang="pt-BR" sz="2400" b="1" i="0" dirty="0">
                <a:solidFill>
                  <a:srgbClr val="2D357F"/>
                </a:solidFill>
                <a:effectLst/>
                <a:latin typeface="+mj-lt"/>
              </a:rPr>
              <a:t>[linhas] [</a:t>
            </a:r>
            <a:r>
              <a:rPr lang="pt-BR" sz="2400" b="1" dirty="0">
                <a:solidFill>
                  <a:srgbClr val="2D357F"/>
                </a:solidFill>
                <a:latin typeface="+mj-lt"/>
              </a:rPr>
              <a:t>colun</a:t>
            </a:r>
            <a:r>
              <a:rPr lang="pt-BR" sz="2400" b="1" i="0" dirty="0">
                <a:solidFill>
                  <a:srgbClr val="2D357F"/>
                </a:solidFill>
                <a:effectLst/>
                <a:latin typeface="+mj-lt"/>
              </a:rPr>
              <a:t>as]</a:t>
            </a:r>
            <a:r>
              <a:rPr lang="pt-BR" sz="2400" b="0" i="0" dirty="0">
                <a:solidFill>
                  <a:srgbClr val="2D357F"/>
                </a:solidFill>
                <a:effectLst/>
                <a:latin typeface="+mj-lt"/>
              </a:rPr>
              <a:t>;</a:t>
            </a:r>
          </a:p>
          <a:p>
            <a:endParaRPr lang="pt-BR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pt-BR" sz="2400" dirty="0">
              <a:solidFill>
                <a:srgbClr val="2D357F"/>
              </a:solidFill>
              <a:latin typeface="+mj-lt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04D4E8-7C28-495A-166D-DFA6DFC097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2966635"/>
            <a:ext cx="2781412" cy="9655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8B24BC-24D8-1FA6-19DF-186015C525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36" y="4783426"/>
            <a:ext cx="3699621" cy="145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94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-25032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28E960-9362-4528-2F43-824ADE2520B3}"/>
                  </a:ext>
                </a:extLst>
              </p:cNvPr>
              <p:cNvSpPr/>
              <p:nvPr/>
            </p:nvSpPr>
            <p:spPr>
              <a:xfrm>
                <a:off x="-4223" y="1196752"/>
                <a:ext cx="9144000" cy="518457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pt-PT" sz="2400" b="1" dirty="0">
                    <a:solidFill>
                      <a:srgbClr val="233263"/>
                    </a:solidFill>
                  </a:rPr>
                  <a:t>Arrays Bidimensionais (Matriz): declaração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pt-BR" sz="2400" b="1" i="0" dirty="0">
                    <a:solidFill>
                      <a:srgbClr val="2D357F"/>
                    </a:solidFill>
                    <a:effectLst/>
                    <a:latin typeface="+mj-lt"/>
                  </a:rPr>
                  <a:t>Eles são inicializados da seguinte maneira:</a:t>
                </a:r>
              </a:p>
              <a:p>
                <a:r>
                  <a:rPr lang="pt-BR" sz="2400" b="0" i="0" dirty="0" err="1">
                    <a:solidFill>
                      <a:srgbClr val="2D357F"/>
                    </a:solidFill>
                    <a:effectLst/>
                    <a:latin typeface="+mj-lt"/>
                  </a:rPr>
                  <a:t>nome_array</a:t>
                </a:r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 = {{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b="0" i="1" dirty="0" smtClean="0">
                            <a:solidFill>
                              <a:srgbClr val="2D357F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effectLst/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, …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},</a:t>
                </a:r>
                <a:r>
                  <a:rPr lang="pt-BR" sz="2400" dirty="0">
                    <a:solidFill>
                      <a:srgbClr val="2D357F"/>
                    </a:solidFill>
                  </a:rPr>
                  <a:t>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400" dirty="0">
                    <a:solidFill>
                      <a:srgbClr val="2D357F"/>
                    </a:solidFill>
                  </a:rPr>
                  <a:t>, …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b="0" i="1" dirty="0" smtClean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sz="2400" dirty="0">
                    <a:solidFill>
                      <a:srgbClr val="2D357F"/>
                    </a:solidFill>
                  </a:rPr>
                  <a:t>}</a:t>
                </a:r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};</a:t>
                </a:r>
              </a:p>
              <a:p>
                <a:endParaRPr lang="pt-BR" sz="2400" b="1" i="0" dirty="0">
                  <a:solidFill>
                    <a:srgbClr val="2D357F"/>
                  </a:solidFill>
                  <a:effectLst/>
                  <a:latin typeface="+mj-lt"/>
                </a:endParaRPr>
              </a:p>
              <a:p>
                <a:endParaRPr lang="pt-BR" sz="2400" b="1" dirty="0">
                  <a:solidFill>
                    <a:srgbClr val="2D357F"/>
                  </a:solidFill>
                  <a:latin typeface="+mj-lt"/>
                </a:endParaRPr>
              </a:p>
              <a:p>
                <a:endParaRPr lang="pt-BR" sz="2400" b="1" i="0" dirty="0">
                  <a:solidFill>
                    <a:srgbClr val="2D357F"/>
                  </a:solidFill>
                  <a:effectLst/>
                  <a:latin typeface="+mj-lt"/>
                </a:endParaRPr>
              </a:p>
              <a:p>
                <a:endParaRPr lang="pt-BR" sz="2400" b="1" i="0" dirty="0">
                  <a:solidFill>
                    <a:srgbClr val="2D357F"/>
                  </a:solidFill>
                  <a:effectLst/>
                  <a:latin typeface="+mj-lt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pt-BR" sz="2400" b="1" i="0" dirty="0">
                    <a:solidFill>
                      <a:srgbClr val="2D357F"/>
                    </a:solidFill>
                    <a:effectLst/>
                    <a:latin typeface="+mj-lt"/>
                  </a:rPr>
                  <a:t>Eles são declarados e inicializados da seguinte maneira:</a:t>
                </a:r>
              </a:p>
              <a:p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[tipo] </a:t>
                </a:r>
                <a:r>
                  <a:rPr lang="pt-BR" sz="2400" b="0" i="0" dirty="0" err="1">
                    <a:solidFill>
                      <a:srgbClr val="2D357F"/>
                    </a:solidFill>
                    <a:effectLst/>
                    <a:latin typeface="+mj-lt"/>
                  </a:rPr>
                  <a:t>nome_array</a:t>
                </a:r>
                <a:r>
                  <a:rPr lang="pt-BR" sz="2400" b="0" i="0" dirty="0">
                    <a:solidFill>
                      <a:srgbClr val="2D357F"/>
                    </a:solidFill>
                    <a:effectLst/>
                    <a:latin typeface="+mj-lt"/>
                  </a:rPr>
                  <a:t> [ ][ ] = </a:t>
                </a:r>
                <a:r>
                  <a:rPr lang="pt-BR" sz="2400" dirty="0">
                    <a:solidFill>
                      <a:srgbClr val="2D357F"/>
                    </a:solidFill>
                  </a:rPr>
                  <a:t>{{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</m:oMath>
                </a14:m>
                <a:r>
                  <a:rPr lang="pt-BR" sz="2400" dirty="0">
                    <a:solidFill>
                      <a:srgbClr val="2D357F"/>
                    </a:solidFill>
                  </a:rPr>
                  <a:t>, …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sz="2400" dirty="0">
                    <a:solidFill>
                      <a:srgbClr val="2D357F"/>
                    </a:solidFill>
                  </a:rPr>
                  <a:t>},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</m:oMath>
                </a14:m>
                <a:r>
                  <a:rPr lang="pt-BR" sz="2400" dirty="0">
                    <a:solidFill>
                      <a:srgbClr val="2D357F"/>
                    </a:solidFill>
                  </a:rPr>
                  <a:t>, …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𝑣𝑎𝑙𝑜𝑟</m:t>
                        </m:r>
                      </m:e>
                      <m:sub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pt-PT" sz="2400" i="1" dirty="0">
                            <a:solidFill>
                              <a:srgbClr val="2D357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sz="2400" dirty="0">
                    <a:solidFill>
                      <a:srgbClr val="2D357F"/>
                    </a:solidFill>
                  </a:rPr>
                  <a:t>}};</a:t>
                </a:r>
              </a:p>
              <a:p>
                <a:endParaRPr lang="pt-BR" sz="2400" dirty="0">
                  <a:solidFill>
                    <a:srgbClr val="2D357F"/>
                  </a:solidFill>
                  <a:latin typeface="+mj-lt"/>
                  <a:cs typeface="Arial" panose="020B0604020202020204" pitchFamily="34" charset="0"/>
                </a:endParaRPr>
              </a:p>
              <a:p>
                <a:endParaRPr lang="pt-BR" sz="2400" dirty="0">
                  <a:solidFill>
                    <a:srgbClr val="2D357F"/>
                  </a:solidFill>
                  <a:latin typeface="+mj-lt"/>
                  <a:cs typeface="Arial" panose="020B0604020202020204" pitchFamily="34" charset="0"/>
                </a:endParaRPr>
              </a:p>
              <a:p>
                <a:endParaRPr lang="en-US" sz="2400" dirty="0">
                  <a:solidFill>
                    <a:srgbClr val="243466"/>
                  </a:solidFill>
                  <a:latin typeface="+mj-lt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28E960-9362-4528-2F43-824ADE2520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223" y="1196752"/>
                <a:ext cx="9144000" cy="5184576"/>
              </a:xfrm>
              <a:prstGeom prst="rect">
                <a:avLst/>
              </a:prstGeom>
              <a:blipFill>
                <a:blip r:embed="rId4"/>
                <a:stretch>
                  <a:fillRect l="-864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989C918-D043-327B-5992-47F9E13B2F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041" y="2608299"/>
            <a:ext cx="5683384" cy="11809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8C12E33-CA79-74CB-6565-34010A7728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36161" y="5070766"/>
            <a:ext cx="6021613" cy="118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82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-25032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-4223" y="1196752"/>
            <a:ext cx="9144000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33263"/>
                </a:solidFill>
              </a:rPr>
              <a:t>Arrays Bidimensionais (Matriz): acesso</a:t>
            </a:r>
          </a:p>
          <a:p>
            <a:r>
              <a:rPr lang="pt-PT" sz="2400" b="0" i="0" dirty="0">
                <a:solidFill>
                  <a:srgbClr val="243466"/>
                </a:solidFill>
                <a:effectLst/>
                <a:latin typeface="+mj-lt"/>
              </a:rPr>
              <a:t>Todo o acesso a informação de uma matriz deve ser através do </a:t>
            </a:r>
            <a:r>
              <a:rPr lang="pt-PT" sz="2400" b="0" i="0" dirty="0" err="1">
                <a:solidFill>
                  <a:srgbClr val="243466"/>
                </a:solidFill>
                <a:effectLst/>
                <a:latin typeface="+mj-lt"/>
              </a:rPr>
              <a:t>nome_array</a:t>
            </a:r>
            <a:r>
              <a:rPr lang="pt-PT" sz="2400" b="0" i="0" dirty="0">
                <a:solidFill>
                  <a:srgbClr val="FF0000"/>
                </a:solidFill>
                <a:effectLst/>
                <a:latin typeface="+mj-lt"/>
              </a:rPr>
              <a:t>[</a:t>
            </a:r>
            <a:r>
              <a:rPr lang="pt-PT" sz="2400" b="0" i="0" dirty="0">
                <a:solidFill>
                  <a:srgbClr val="243466"/>
                </a:solidFill>
                <a:effectLst/>
                <a:latin typeface="+mj-lt"/>
              </a:rPr>
              <a:t>linha</a:t>
            </a:r>
            <a:r>
              <a:rPr lang="pt-PT" sz="2400" b="0" i="0" dirty="0">
                <a:solidFill>
                  <a:srgbClr val="FF0000"/>
                </a:solidFill>
                <a:effectLst/>
                <a:latin typeface="+mj-lt"/>
              </a:rPr>
              <a:t>][</a:t>
            </a:r>
            <a:r>
              <a:rPr lang="pt-PT" sz="2400" b="0" i="0" dirty="0">
                <a:solidFill>
                  <a:srgbClr val="243466"/>
                </a:solidFill>
                <a:effectLst/>
                <a:latin typeface="+mj-lt"/>
              </a:rPr>
              <a:t>coluna</a:t>
            </a:r>
            <a:r>
              <a:rPr lang="pt-PT" sz="2400" b="0" i="0" dirty="0">
                <a:solidFill>
                  <a:srgbClr val="FF0000"/>
                </a:solidFill>
                <a:effectLst/>
                <a:latin typeface="+mj-lt"/>
              </a:rPr>
              <a:t>] </a:t>
            </a:r>
            <a:endParaRPr lang="pt-PT" sz="2400" b="0" i="0" dirty="0">
              <a:solidFill>
                <a:srgbClr val="233263"/>
              </a:solidFill>
              <a:effectLst/>
              <a:latin typeface="+mj-lt"/>
            </a:endParaRPr>
          </a:p>
          <a:p>
            <a:endParaRPr lang="pt-PT" sz="2400" dirty="0">
              <a:solidFill>
                <a:srgbClr val="233263"/>
              </a:solidFill>
              <a:latin typeface="+mj-lt"/>
            </a:endParaRPr>
          </a:p>
          <a:p>
            <a:endParaRPr lang="pt-PT" sz="2400" b="0" i="0" dirty="0">
              <a:solidFill>
                <a:srgbClr val="233263"/>
              </a:solidFill>
              <a:effectLst/>
              <a:latin typeface="+mj-lt"/>
            </a:endParaRPr>
          </a:p>
          <a:p>
            <a:r>
              <a:rPr lang="pt-PT" sz="2400" b="0" i="0" dirty="0">
                <a:solidFill>
                  <a:srgbClr val="233263"/>
                </a:solidFill>
                <a:effectLst/>
                <a:latin typeface="+mj-lt"/>
              </a:rPr>
              <a:t>M =</a:t>
            </a:r>
          </a:p>
          <a:p>
            <a:endParaRPr lang="pt-PT" sz="2400" dirty="0">
              <a:solidFill>
                <a:srgbClr val="233263"/>
              </a:solidFill>
              <a:latin typeface="+mj-lt"/>
            </a:endParaRPr>
          </a:p>
          <a:p>
            <a:endParaRPr lang="pt-PT" sz="2400" b="0" i="0" dirty="0">
              <a:solidFill>
                <a:srgbClr val="233263"/>
              </a:solidFill>
              <a:effectLst/>
              <a:latin typeface="+mj-lt"/>
            </a:endParaRPr>
          </a:p>
          <a:p>
            <a:endParaRPr lang="pt-PT" sz="2400" b="0" i="0" dirty="0">
              <a:solidFill>
                <a:srgbClr val="233263"/>
              </a:solidFill>
              <a:effectLst/>
              <a:latin typeface="+mj-lt"/>
            </a:endParaRPr>
          </a:p>
          <a:p>
            <a:r>
              <a:rPr lang="pt-BR" sz="2400" dirty="0">
                <a:solidFill>
                  <a:srgbClr val="FF0000"/>
                </a:solidFill>
                <a:latin typeface="+mj-lt"/>
              </a:rPr>
              <a:t>M[i][j]</a:t>
            </a:r>
          </a:p>
          <a:p>
            <a:r>
              <a:rPr lang="pt-BR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int</a:t>
            </a:r>
            <a:r>
              <a:rPr lang="pt-BR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x = M[0][0] </a:t>
            </a:r>
            <a:r>
              <a:rPr lang="pt-BR" sz="2400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// 1º valor da matriz</a:t>
            </a:r>
          </a:p>
          <a:p>
            <a:r>
              <a:rPr lang="pt-BR" sz="2400" dirty="0" err="1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int</a:t>
            </a:r>
            <a:r>
              <a:rPr lang="pt-BR" sz="2400" dirty="0">
                <a:solidFill>
                  <a:srgbClr val="2D357F"/>
                </a:solidFill>
                <a:latin typeface="+mj-lt"/>
                <a:cs typeface="Arial" panose="020B0604020202020204" pitchFamily="34" charset="0"/>
              </a:rPr>
              <a:t> y = M[M.length-1][M[M.length-1].length-1] </a:t>
            </a:r>
            <a:r>
              <a:rPr lang="pt-BR" sz="2400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//último valor da matriz1</a:t>
            </a:r>
            <a:endParaRPr lang="en-US" sz="2400" dirty="0">
              <a:solidFill>
                <a:srgbClr val="243466"/>
              </a:solidFill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E89959AF-6872-5035-8417-9897B5306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829866"/>
              </p:ext>
            </p:extLst>
          </p:nvPr>
        </p:nvGraphicFramePr>
        <p:xfrm>
          <a:off x="1187624" y="2809877"/>
          <a:ext cx="2736303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361831206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689999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23753179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015369309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54242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22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923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56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818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03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8509</TotalTime>
  <Words>575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Courier New</vt:lpstr>
      <vt:lpstr>Myriad Pro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helena</dc:creator>
  <cp:lastModifiedBy>hgeneral</cp:lastModifiedBy>
  <cp:revision>815</cp:revision>
  <cp:lastPrinted>2016-05-31T06:00:14Z</cp:lastPrinted>
  <dcterms:created xsi:type="dcterms:W3CDTF">2016-03-14T10:10:54Z</dcterms:created>
  <dcterms:modified xsi:type="dcterms:W3CDTF">2023-09-22T09:25:21Z</dcterms:modified>
</cp:coreProperties>
</file>