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7"/>
  </p:notesMasterIdLst>
  <p:sldIdLst>
    <p:sldId id="296" r:id="rId2"/>
    <p:sldId id="338" r:id="rId3"/>
    <p:sldId id="329" r:id="rId4"/>
    <p:sldId id="354" r:id="rId5"/>
    <p:sldId id="355" r:id="rId6"/>
    <p:sldId id="356" r:id="rId7"/>
    <p:sldId id="357" r:id="rId8"/>
    <p:sldId id="358" r:id="rId9"/>
    <p:sldId id="359" r:id="rId10"/>
    <p:sldId id="360" r:id="rId11"/>
    <p:sldId id="361" r:id="rId12"/>
    <p:sldId id="362" r:id="rId13"/>
    <p:sldId id="363" r:id="rId14"/>
    <p:sldId id="353" r:id="rId15"/>
    <p:sldId id="328" r:id="rId16"/>
  </p:sldIdLst>
  <p:sldSz cx="9144000" cy="6858000" type="screen4x3"/>
  <p:notesSz cx="6797675" cy="9926638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ção Predefinida" id="{7E00A9E2-119D-40EF-A5C0-65315EDCDA39}">
          <p14:sldIdLst>
            <p14:sldId id="296"/>
            <p14:sldId id="338"/>
            <p14:sldId id="329"/>
            <p14:sldId id="354"/>
            <p14:sldId id="355"/>
            <p14:sldId id="356"/>
            <p14:sldId id="357"/>
            <p14:sldId id="358"/>
            <p14:sldId id="359"/>
            <p14:sldId id="360"/>
            <p14:sldId id="361"/>
            <p14:sldId id="362"/>
            <p14:sldId id="363"/>
            <p14:sldId id="353"/>
            <p14:sldId id="32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357F"/>
    <a:srgbClr val="233263"/>
    <a:srgbClr val="243466"/>
    <a:srgbClr val="2A3978"/>
    <a:srgbClr val="1A3296"/>
    <a:srgbClr val="BCBDBF"/>
    <a:srgbClr val="374E9C"/>
    <a:srgbClr val="989A9D"/>
    <a:srgbClr val="425FBC"/>
    <a:srgbClr val="4958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25E5076-3810-47DD-B79F-674D7AD40C01}" styleName="Estilo Escuro 1 - Destaqu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Estilo E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113A9D2-9D6B-4929-AA2D-F23B5EE8CBE7}" styleName="Estilo com Tema 2 - Destaqu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Estilo com Tema 1 - Destaqu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Sem Estilo, Sem Grelh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em Estilo, Tabela com Grelh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8D230F3-CF80-4859-8CE7-A43EE81993B5}" styleName="Estilo Claro 1 - Destaqu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Estilo Claro 1 - Destaqu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202B0CA-FC54-4496-8BCA-5EF66A818D29}" styleName="Estilo E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46F890A9-2807-4EBB-B81D-B2AA78EC7F39}" styleName="Estilo Escuro 2 - Destaque 5/Destaqu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Estilo Escuro 2 - Destaque 1/Destaqu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Estilo Escuro 2 - Destaque 3/Destaqu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AF606853-7671-496A-8E4F-DF71F8EC918B}" styleName="Estilo Escuro 1 - Destaque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Estilo Escuro 1 - Destaque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Estilo Mé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9" autoAdjust="0"/>
    <p:restoredTop sz="94667" autoAdjust="0"/>
  </p:normalViewPr>
  <p:slideViewPr>
    <p:cSldViewPr>
      <p:cViewPr varScale="1">
        <p:scale>
          <a:sx n="82" d="100"/>
          <a:sy n="82" d="100"/>
        </p:scale>
        <p:origin x="114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20B12-CA3B-43AE-8EA9-BE21E357C4A2}" type="datetimeFigureOut">
              <a:rPr lang="pt-PT" smtClean="0"/>
              <a:pPr/>
              <a:t>15/09/2023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83E0ED-A8F9-40F6-9FDB-39BC2D7FC4E0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49855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216F3-9BA3-4867-ABAE-26125BCFBDCD}" type="datetime1">
              <a:rPr lang="pt-PT" smtClean="0"/>
              <a:pPr/>
              <a:t>15/09/2023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5C2C-51E4-47E4-9DFB-3AC4C5D92474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AB45-1F73-49B8-B8F9-45C5BBD5F4F5}" type="datetime1">
              <a:rPr lang="pt-PT" smtClean="0"/>
              <a:pPr/>
              <a:t>15/09/2023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5C2C-51E4-47E4-9DFB-3AC4C5D92474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CBB8-F59D-41B8-8736-CECDA71FF702}" type="datetime1">
              <a:rPr lang="pt-PT" smtClean="0"/>
              <a:pPr/>
              <a:t>15/09/2023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5C2C-51E4-47E4-9DFB-3AC4C5D92474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F9223-BCE3-4A62-97FB-D4060E8C16DC}" type="datetime1">
              <a:rPr lang="pt-PT" smtClean="0"/>
              <a:pPr/>
              <a:t>15/09/2023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5C2C-51E4-47E4-9DFB-3AC4C5D92474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D7578-E956-43C9-8E4D-8B2DFF5081AF}" type="datetime1">
              <a:rPr lang="pt-PT" smtClean="0"/>
              <a:pPr/>
              <a:t>15/09/2023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5C2C-51E4-47E4-9DFB-3AC4C5D92474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503B-297F-476B-BDAC-EA08AAC06EAF}" type="datetime1">
              <a:rPr lang="pt-PT" smtClean="0"/>
              <a:pPr/>
              <a:t>15/09/2023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5C2C-51E4-47E4-9DFB-3AC4C5D92474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8DD04-52D3-40ED-A34A-852C9F53B4E5}" type="datetime1">
              <a:rPr lang="pt-PT" smtClean="0"/>
              <a:pPr/>
              <a:t>15/09/2023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5C2C-51E4-47E4-9DFB-3AC4C5D92474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DF3C9-E003-446F-9DF7-57D79AEB50B1}" type="datetime1">
              <a:rPr lang="pt-PT" smtClean="0"/>
              <a:pPr/>
              <a:t>15/09/2023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5C2C-51E4-47E4-9DFB-3AC4C5D92474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3E144-2E01-42B8-B3F5-7E007DFAE2D8}" type="datetime1">
              <a:rPr lang="pt-PT" smtClean="0"/>
              <a:pPr/>
              <a:t>15/09/2023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5C2C-51E4-47E4-9DFB-3AC4C5D92474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BBB1-B844-4654-B226-A7F5B1394EA0}" type="datetime1">
              <a:rPr lang="pt-PT" smtClean="0"/>
              <a:pPr/>
              <a:t>15/09/2023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5C2C-51E4-47E4-9DFB-3AC4C5D92474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0960A-83B9-4B32-9E27-C04020E5AC68}" type="datetime1">
              <a:rPr lang="pt-PT" smtClean="0"/>
              <a:pPr/>
              <a:t>15/09/2023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5C2C-51E4-47E4-9DFB-3AC4C5D92474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6B52F-B6E5-4C25-BCD6-D81BFA0B7D07}" type="datetime1">
              <a:rPr lang="pt-PT" smtClean="0"/>
              <a:pPr/>
              <a:t>15/09/2023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F5C2C-51E4-47E4-9DFB-3AC4C5D92474}" type="slidenum">
              <a:rPr lang="pt-PT" smtClean="0"/>
              <a:pPr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9505" y="-6350"/>
            <a:ext cx="9907588" cy="687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5077965" y="2854677"/>
            <a:ext cx="403244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PT" b="1" dirty="0">
                <a:latin typeface="Myriad Pro" pitchFamily="34" charset="0"/>
              </a:rPr>
              <a:t>ISUTC</a:t>
            </a:r>
            <a:r>
              <a:rPr lang="pt-PT" dirty="0">
                <a:latin typeface="Myriad Pro" pitchFamily="34" charset="0"/>
              </a:rPr>
              <a:t> INSTITUTO </a:t>
            </a:r>
            <a:r>
              <a:rPr lang="pt-PT" b="1" dirty="0">
                <a:latin typeface="Myriad Pro" pitchFamily="34" charset="0"/>
              </a:rPr>
              <a:t>SUPERIOR</a:t>
            </a:r>
            <a:r>
              <a:rPr lang="pt-PT" dirty="0">
                <a:latin typeface="Myriad Pro" pitchFamily="34" charset="0"/>
              </a:rPr>
              <a:t> DE </a:t>
            </a:r>
          </a:p>
          <a:p>
            <a:r>
              <a:rPr lang="pt-PT" b="1" dirty="0">
                <a:latin typeface="Myriad Pro" pitchFamily="34" charset="0"/>
              </a:rPr>
              <a:t>TRANSPORTES</a:t>
            </a:r>
            <a:r>
              <a:rPr lang="pt-PT" dirty="0">
                <a:latin typeface="Myriad Pro" pitchFamily="34" charset="0"/>
              </a:rPr>
              <a:t> E </a:t>
            </a:r>
            <a:r>
              <a:rPr lang="pt-PT" b="1" dirty="0">
                <a:latin typeface="Myriad Pro" pitchFamily="34" charset="0"/>
              </a:rPr>
              <a:t>COMUNICAÇÕES</a:t>
            </a:r>
          </a:p>
        </p:txBody>
      </p:sp>
      <p:pic>
        <p:nvPicPr>
          <p:cNvPr id="2053" name="Picture 5" descr="C:\Users\smaia.ISUTC\Desktop\ENTER\logos\ISUTC ProfPic 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763805"/>
            <a:ext cx="3024336" cy="1412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1">
            <a:extLst>
              <a:ext uri="{FF2B5EF4-FFF2-40B4-BE49-F238E27FC236}">
                <a16:creationId xmlns:a16="http://schemas.microsoft.com/office/drawing/2014/main" id="{5B60D95D-63FD-4550-0A15-C0313C9E2592}"/>
              </a:ext>
            </a:extLst>
          </p:cNvPr>
          <p:cNvSpPr txBox="1"/>
          <p:nvPr/>
        </p:nvSpPr>
        <p:spPr>
          <a:xfrm>
            <a:off x="5070406" y="4076121"/>
            <a:ext cx="446767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PT" b="1" dirty="0">
                <a:latin typeface="Myriad Pro" pitchFamily="34" charset="0"/>
              </a:rPr>
              <a:t>Programação 1</a:t>
            </a:r>
            <a:endParaRPr lang="pt-PT" b="1" i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1602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 descr="ergegegfweg&#10;"/>
          <p:cNvGrpSpPr/>
          <p:nvPr/>
        </p:nvGrpSpPr>
        <p:grpSpPr>
          <a:xfrm>
            <a:off x="0" y="0"/>
            <a:ext cx="9148223" cy="6858000"/>
            <a:chOff x="0" y="0"/>
            <a:chExt cx="9148223" cy="6858000"/>
          </a:xfrm>
        </p:grpSpPr>
        <p:pic>
          <p:nvPicPr>
            <p:cNvPr id="13" name="Picture 6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6" t="6898" b="71745"/>
            <a:stretch/>
          </p:blipFill>
          <p:spPr bwMode="auto">
            <a:xfrm>
              <a:off x="0" y="0"/>
              <a:ext cx="9144000" cy="27855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63" t="71516" r="109" b="-1"/>
            <a:stretch/>
          </p:blipFill>
          <p:spPr bwMode="auto">
            <a:xfrm>
              <a:off x="0" y="3131054"/>
              <a:ext cx="9148223" cy="3726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5D28E960-9362-4528-2F43-824ADE2520B3}"/>
              </a:ext>
            </a:extLst>
          </p:cNvPr>
          <p:cNvSpPr/>
          <p:nvPr/>
        </p:nvSpPr>
        <p:spPr>
          <a:xfrm>
            <a:off x="0" y="1196752"/>
            <a:ext cx="9144000" cy="51845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sz="2400" b="1" dirty="0" err="1">
                <a:solidFill>
                  <a:srgbClr val="2A3978"/>
                </a:solidFill>
              </a:rPr>
              <a:t>Array</a:t>
            </a:r>
            <a:r>
              <a:rPr lang="pt-PT" sz="2400" b="1" dirty="0">
                <a:solidFill>
                  <a:srgbClr val="2A3978"/>
                </a:solidFill>
              </a:rPr>
              <a:t> Unidimensional: acesso aos elementos</a:t>
            </a:r>
          </a:p>
          <a:p>
            <a:pPr algn="just"/>
            <a:r>
              <a:rPr lang="en-US" sz="2400" dirty="0" err="1">
                <a:solidFill>
                  <a:srgbClr val="2D357F"/>
                </a:solidFill>
                <a:latin typeface="+mj-lt"/>
                <a:cs typeface="Courier New" panose="02070309020205020404" pitchFamily="49" charset="0"/>
              </a:rPr>
              <a:t>Cada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Courier New" panose="02070309020205020404" pitchFamily="49" charset="0"/>
              </a:rPr>
              <a:t>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Courier New" panose="02070309020205020404" pitchFamily="49" charset="0"/>
              </a:rPr>
              <a:t>elemento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Courier New" panose="02070309020205020404" pitchFamily="49" charset="0"/>
              </a:rPr>
              <a:t> do array é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Courier New" panose="02070309020205020404" pitchFamily="49" charset="0"/>
              </a:rPr>
              <a:t>acessado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Courier New" panose="02070309020205020404" pitchFamily="49" charset="0"/>
              </a:rPr>
              <a:t>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Courier New" panose="02070309020205020404" pitchFamily="49" charset="0"/>
              </a:rPr>
              <a:t>através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Courier New" panose="02070309020205020404" pitchFamily="49" charset="0"/>
              </a:rPr>
              <a:t> do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Courier New" panose="02070309020205020404" pitchFamily="49" charset="0"/>
              </a:rPr>
              <a:t>seu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rgbClr val="2D357F"/>
                </a:solidFill>
                <a:latin typeface="+mj-lt"/>
                <a:cs typeface="Courier New" panose="02070309020205020404" pitchFamily="49" charset="0"/>
              </a:rPr>
              <a:t>índice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Courier New" panose="02070309020205020404" pitchFamily="49" charset="0"/>
              </a:rPr>
              <a:t>|</a:t>
            </a:r>
            <a:r>
              <a:rPr lang="en-US" sz="2400" b="1" dirty="0" err="1">
                <a:solidFill>
                  <a:srgbClr val="2D357F"/>
                </a:solidFill>
                <a:latin typeface="+mj-lt"/>
                <a:cs typeface="Courier New" panose="02070309020205020404" pitchFamily="49" charset="0"/>
              </a:rPr>
              <a:t>posição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Courier New" panose="02070309020205020404" pitchFamily="49" charset="0"/>
              </a:rPr>
              <a:t>.</a:t>
            </a:r>
          </a:p>
          <a:p>
            <a:pPr algn="just"/>
            <a:r>
              <a:rPr lang="en-US" sz="2400" dirty="0">
                <a:solidFill>
                  <a:srgbClr val="2D357F"/>
                </a:solidFill>
                <a:latin typeface="+mj-lt"/>
                <a:cs typeface="Courier New" panose="02070309020205020404" pitchFamily="49" charset="0"/>
              </a:rPr>
              <a:t>Para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Courier New" panose="02070309020205020404" pitchFamily="49" charset="0"/>
              </a:rPr>
              <a:t>aceder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Courier New" panose="02070309020205020404" pitchFamily="49" charset="0"/>
              </a:rPr>
              <a:t> a um valor do array,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Courier New" panose="02070309020205020404" pitchFamily="49" charset="0"/>
              </a:rPr>
              <a:t>indique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Courier New" panose="02070309020205020404" pitchFamily="49" charset="0"/>
              </a:rPr>
              <a:t> o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Courier New" panose="02070309020205020404" pitchFamily="49" charset="0"/>
              </a:rPr>
              <a:t>nome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Courier New" panose="02070309020205020404" pitchFamily="49" charset="0"/>
              </a:rPr>
              <a:t> do array e o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Courier New" panose="02070309020205020404" pitchFamily="49" charset="0"/>
              </a:rPr>
              <a:t>índice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Courier New" panose="02070309020205020404" pitchFamily="49" charset="0"/>
              </a:rPr>
              <a:t> do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Courier New" panose="02070309020205020404" pitchFamily="49" charset="0"/>
              </a:rPr>
              <a:t>elemento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Courier New" panose="02070309020205020404" pitchFamily="49" charset="0"/>
              </a:rPr>
              <a:t> entre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Courier New" panose="02070309020205020404" pitchFamily="49" charset="0"/>
              </a:rPr>
              <a:t>parênteses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Courier New" panose="02070309020205020404" pitchFamily="49" charset="0"/>
              </a:rPr>
              <a:t> rectos.</a:t>
            </a:r>
          </a:p>
          <a:p>
            <a:pPr algn="just"/>
            <a:r>
              <a:rPr lang="en-US" sz="2400" dirty="0">
                <a:solidFill>
                  <a:srgbClr val="2D357F"/>
                </a:solidFill>
                <a:latin typeface="+mj-lt"/>
                <a:cs typeface="Courier New" panose="02070309020205020404" pitchFamily="49" charset="0"/>
              </a:rPr>
              <a:t>   </a:t>
            </a:r>
          </a:p>
          <a:p>
            <a:pPr algn="just"/>
            <a:r>
              <a:rPr lang="en-US" sz="2400" dirty="0">
                <a:solidFill>
                  <a:srgbClr val="2D357F"/>
                </a:solidFill>
                <a:latin typeface="+mj-lt"/>
                <a:cs typeface="Courier New" panose="02070309020205020404" pitchFamily="49" charset="0"/>
              </a:rPr>
              <a:t>                   0           1          2           3          4          5          6                   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Courier New" panose="02070309020205020404" pitchFamily="49" charset="0"/>
              </a:rPr>
              <a:t>índice</a:t>
            </a:r>
            <a:endParaRPr lang="en-US" sz="2400" dirty="0">
              <a:solidFill>
                <a:srgbClr val="2D357F"/>
              </a:solidFill>
              <a:latin typeface="+mj-lt"/>
              <a:cs typeface="Courier New" panose="02070309020205020404" pitchFamily="49" charset="0"/>
            </a:endParaRPr>
          </a:p>
          <a:p>
            <a:pPr algn="just"/>
            <a:endParaRPr lang="en-US" sz="2400" dirty="0">
              <a:solidFill>
                <a:srgbClr val="2D357F"/>
              </a:solidFill>
              <a:latin typeface="+mj-lt"/>
              <a:cs typeface="Arial" panose="020B0604020202020204" pitchFamily="34" charset="0"/>
            </a:endParaRPr>
          </a:p>
          <a:p>
            <a:pPr algn="just"/>
            <a:endParaRPr lang="en-US" sz="2400" dirty="0">
              <a:solidFill>
                <a:srgbClr val="2D357F"/>
              </a:solidFill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Para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os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índices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, é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comum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a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utilização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das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variáveis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i</a:t>
            </a:r>
            <a:r>
              <a:rPr lang="en-US" sz="2400" b="1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, j</a:t>
            </a:r>
          </a:p>
          <a:p>
            <a:pPr algn="just"/>
            <a:endParaRPr lang="pt-PT" sz="2400" b="1" dirty="0">
              <a:solidFill>
                <a:srgbClr val="2A3978"/>
              </a:solidFill>
            </a:endParaRP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3AD7BBE4-78AB-A04A-7B8B-9F5260FA48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9809868"/>
              </p:ext>
            </p:extLst>
          </p:nvPr>
        </p:nvGraphicFramePr>
        <p:xfrm>
          <a:off x="996281" y="4149080"/>
          <a:ext cx="609599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>
                  <a:extLst>
                    <a:ext uri="{9D8B030D-6E8A-4147-A177-3AD203B41FA5}">
                      <a16:colId xmlns:a16="http://schemas.microsoft.com/office/drawing/2014/main" val="417165059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1740909695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133942565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1019886818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1613980396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3960914474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3415131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4432218"/>
                  </a:ext>
                </a:extLst>
              </a:tr>
            </a:tbl>
          </a:graphicData>
        </a:graphic>
      </p:graphicFrame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C130958-0F28-640A-FC4F-4EEDD67563D5}"/>
              </a:ext>
            </a:extLst>
          </p:cNvPr>
          <p:cNvCxnSpPr/>
          <p:nvPr/>
        </p:nvCxnSpPr>
        <p:spPr>
          <a:xfrm flipH="1">
            <a:off x="7207030" y="4005064"/>
            <a:ext cx="6480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2484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0"/>
    </mc:Choice>
    <mc:Fallback xmlns="">
      <p:transition advTm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 descr="ergegegfweg&#10;"/>
          <p:cNvGrpSpPr/>
          <p:nvPr/>
        </p:nvGrpSpPr>
        <p:grpSpPr>
          <a:xfrm>
            <a:off x="0" y="0"/>
            <a:ext cx="9148223" cy="6858000"/>
            <a:chOff x="0" y="0"/>
            <a:chExt cx="9148223" cy="6858000"/>
          </a:xfrm>
        </p:grpSpPr>
        <p:pic>
          <p:nvPicPr>
            <p:cNvPr id="13" name="Picture 6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6" t="6898" b="71745"/>
            <a:stretch/>
          </p:blipFill>
          <p:spPr bwMode="auto">
            <a:xfrm>
              <a:off x="0" y="0"/>
              <a:ext cx="9144000" cy="27855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63" t="71516" r="109" b="-1"/>
            <a:stretch/>
          </p:blipFill>
          <p:spPr bwMode="auto">
            <a:xfrm>
              <a:off x="0" y="3131054"/>
              <a:ext cx="9148223" cy="3726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5D28E960-9362-4528-2F43-824ADE2520B3}"/>
              </a:ext>
            </a:extLst>
          </p:cNvPr>
          <p:cNvSpPr/>
          <p:nvPr/>
        </p:nvSpPr>
        <p:spPr>
          <a:xfrm>
            <a:off x="0" y="1196752"/>
            <a:ext cx="9144000" cy="51845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sz="2400" b="1" dirty="0" err="1">
                <a:solidFill>
                  <a:srgbClr val="2A3978"/>
                </a:solidFill>
              </a:rPr>
              <a:t>Array</a:t>
            </a:r>
            <a:r>
              <a:rPr lang="pt-PT" sz="2400" b="1" dirty="0">
                <a:solidFill>
                  <a:srgbClr val="2A3978"/>
                </a:solidFill>
              </a:rPr>
              <a:t> Unidimensional: acesso aos elementos</a:t>
            </a:r>
          </a:p>
          <a:p>
            <a:pPr algn="just"/>
            <a:endParaRPr lang="en-US" sz="2400" dirty="0">
              <a:solidFill>
                <a:srgbClr val="2D357F"/>
              </a:solidFill>
              <a:latin typeface="+mj-lt"/>
              <a:cs typeface="Courier New" panose="02070309020205020404" pitchFamily="49" charset="0"/>
            </a:endParaRPr>
          </a:p>
          <a:p>
            <a:pPr algn="just"/>
            <a:r>
              <a:rPr lang="en-US" sz="2400" dirty="0">
                <a:solidFill>
                  <a:srgbClr val="2D357F"/>
                </a:solidFill>
                <a:latin typeface="+mj-lt"/>
                <a:cs typeface="Courier New" panose="02070309020205020404" pitchFamily="49" charset="0"/>
              </a:rPr>
              <a:t>                   0           1          2           3          4          5          6                   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Courier New" panose="02070309020205020404" pitchFamily="49" charset="0"/>
              </a:rPr>
              <a:t>índice</a:t>
            </a:r>
            <a:endParaRPr lang="en-US" sz="2400" dirty="0">
              <a:solidFill>
                <a:srgbClr val="2D357F"/>
              </a:solidFill>
              <a:latin typeface="+mj-lt"/>
              <a:cs typeface="Courier New" panose="02070309020205020404" pitchFamily="49" charset="0"/>
            </a:endParaRPr>
          </a:p>
          <a:p>
            <a:pPr algn="just"/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V =</a:t>
            </a:r>
          </a:p>
          <a:p>
            <a:pPr algn="just"/>
            <a:endParaRPr lang="en-US" sz="2400" dirty="0">
              <a:solidFill>
                <a:srgbClr val="2D357F"/>
              </a:solidFill>
              <a:latin typeface="+mj-lt"/>
              <a:cs typeface="Arial" panose="020B0604020202020204" pitchFamily="34" charset="0"/>
            </a:endParaRPr>
          </a:p>
          <a:p>
            <a:pPr algn="just"/>
            <a:endParaRPr lang="en-US" sz="2400" dirty="0">
              <a:solidFill>
                <a:srgbClr val="2D357F"/>
              </a:solidFill>
              <a:latin typeface="+mj-lt"/>
              <a:cs typeface="Arial" panose="020B0604020202020204" pitchFamily="34" charset="0"/>
            </a:endParaRPr>
          </a:p>
          <a:p>
            <a:pPr algn="just"/>
            <a:endParaRPr lang="en-US" sz="2400" dirty="0">
              <a:solidFill>
                <a:srgbClr val="2D357F"/>
              </a:solidFill>
              <a:latin typeface="+mj-lt"/>
              <a:cs typeface="Arial" panose="020B0604020202020204" pitchFamily="34" charset="0"/>
            </a:endParaRPr>
          </a:p>
          <a:p>
            <a:pPr algn="just"/>
            <a:endParaRPr lang="en-US" sz="2400" dirty="0">
              <a:solidFill>
                <a:srgbClr val="2D357F"/>
              </a:solidFill>
              <a:latin typeface="+mj-lt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Valor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inicial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e valor final do Array (vector)</a:t>
            </a:r>
          </a:p>
          <a:p>
            <a:pPr algn="just"/>
            <a:endParaRPr lang="en-US" sz="2400" dirty="0">
              <a:solidFill>
                <a:srgbClr val="2D357F"/>
              </a:solidFill>
              <a:latin typeface="+mj-lt"/>
              <a:cs typeface="Arial" panose="020B0604020202020204" pitchFamily="34" charset="0"/>
            </a:endParaRPr>
          </a:p>
          <a:p>
            <a:pPr algn="just"/>
            <a:endParaRPr lang="en-US" sz="2400" dirty="0">
              <a:solidFill>
                <a:srgbClr val="2D357F"/>
              </a:solidFill>
              <a:latin typeface="+mj-lt"/>
              <a:cs typeface="Arial" panose="020B0604020202020204" pitchFamily="34" charset="0"/>
            </a:endParaRPr>
          </a:p>
          <a:p>
            <a:pPr algn="just"/>
            <a:endParaRPr lang="en-US" sz="2400" dirty="0">
              <a:solidFill>
                <a:srgbClr val="2D357F"/>
              </a:solidFill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pt-PT" sz="2400" dirty="0">
                <a:solidFill>
                  <a:srgbClr val="2A3978"/>
                </a:solidFill>
              </a:rPr>
              <a:t>Onde</a:t>
            </a:r>
            <a:r>
              <a:rPr lang="pt-PT" sz="2400" b="1" dirty="0">
                <a:solidFill>
                  <a:srgbClr val="2A3978"/>
                </a:solidFill>
              </a:rPr>
              <a:t> </a:t>
            </a:r>
            <a:r>
              <a:rPr lang="pt-PT" sz="2400" b="1" dirty="0" err="1">
                <a:solidFill>
                  <a:srgbClr val="2A3978"/>
                </a:solidFill>
              </a:rPr>
              <a:t>V.length</a:t>
            </a:r>
            <a:r>
              <a:rPr lang="pt-PT" sz="2400" b="1" dirty="0">
                <a:solidFill>
                  <a:srgbClr val="2A3978"/>
                </a:solidFill>
              </a:rPr>
              <a:t> </a:t>
            </a:r>
            <a:r>
              <a:rPr lang="pt-PT" sz="2400" dirty="0">
                <a:solidFill>
                  <a:srgbClr val="2A3978"/>
                </a:solidFill>
              </a:rPr>
              <a:t>é o tamanho to </a:t>
            </a:r>
            <a:r>
              <a:rPr lang="pt-PT" sz="2400" dirty="0" err="1">
                <a:solidFill>
                  <a:srgbClr val="2A3978"/>
                </a:solidFill>
              </a:rPr>
              <a:t>vector</a:t>
            </a:r>
            <a:r>
              <a:rPr lang="pt-PT" sz="2400" dirty="0">
                <a:solidFill>
                  <a:srgbClr val="2A3978"/>
                </a:solidFill>
              </a:rPr>
              <a:t> (quantidade de elementos)</a:t>
            </a:r>
            <a:endParaRPr lang="pt-PT" sz="2400" b="1" dirty="0">
              <a:solidFill>
                <a:srgbClr val="2A3978"/>
              </a:solidFill>
            </a:endParaRPr>
          </a:p>
          <a:p>
            <a:pPr algn="just"/>
            <a:endParaRPr lang="pt-PT" sz="2400" b="1" dirty="0">
              <a:solidFill>
                <a:srgbClr val="2A3978"/>
              </a:solidFill>
            </a:endParaRP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3AD7BBE4-78AB-A04A-7B8B-9F5260FA48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3719262"/>
              </p:ext>
            </p:extLst>
          </p:nvPr>
        </p:nvGraphicFramePr>
        <p:xfrm>
          <a:off x="1043608" y="2358092"/>
          <a:ext cx="609599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>
                  <a:extLst>
                    <a:ext uri="{9D8B030D-6E8A-4147-A177-3AD203B41FA5}">
                      <a16:colId xmlns:a16="http://schemas.microsoft.com/office/drawing/2014/main" val="417165059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1740909695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133942565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1019886818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1613980396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3960914474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3415131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4432218"/>
                  </a:ext>
                </a:extLst>
              </a:tr>
            </a:tbl>
          </a:graphicData>
        </a:graphic>
      </p:graphicFrame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C130958-0F28-640A-FC4F-4EEDD67563D5}"/>
              </a:ext>
            </a:extLst>
          </p:cNvPr>
          <p:cNvCxnSpPr/>
          <p:nvPr/>
        </p:nvCxnSpPr>
        <p:spPr>
          <a:xfrm flipH="1">
            <a:off x="7308304" y="2132856"/>
            <a:ext cx="6480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DCEA6767-FD23-85FA-DE85-5604181990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2" y="2998244"/>
            <a:ext cx="4295529" cy="77513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6846BD4-5D7B-22CF-AF4A-AC9DA37DC3E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9512" y="4742099"/>
            <a:ext cx="5493798" cy="693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17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0"/>
    </mc:Choice>
    <mc:Fallback xmlns="">
      <p:transition advTm="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 descr="ergegegfweg&#10;"/>
          <p:cNvGrpSpPr/>
          <p:nvPr/>
        </p:nvGrpSpPr>
        <p:grpSpPr>
          <a:xfrm>
            <a:off x="0" y="0"/>
            <a:ext cx="9148223" cy="6858000"/>
            <a:chOff x="0" y="0"/>
            <a:chExt cx="9148223" cy="6858000"/>
          </a:xfrm>
        </p:grpSpPr>
        <p:pic>
          <p:nvPicPr>
            <p:cNvPr id="13" name="Picture 6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6" t="6898" b="71745"/>
            <a:stretch/>
          </p:blipFill>
          <p:spPr bwMode="auto">
            <a:xfrm>
              <a:off x="0" y="0"/>
              <a:ext cx="9144000" cy="27855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63" t="71516" r="109" b="-1"/>
            <a:stretch/>
          </p:blipFill>
          <p:spPr bwMode="auto">
            <a:xfrm>
              <a:off x="0" y="3131054"/>
              <a:ext cx="9148223" cy="3726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5D28E960-9362-4528-2F43-824ADE2520B3}"/>
              </a:ext>
            </a:extLst>
          </p:cNvPr>
          <p:cNvSpPr/>
          <p:nvPr/>
        </p:nvSpPr>
        <p:spPr>
          <a:xfrm>
            <a:off x="0" y="1196752"/>
            <a:ext cx="9144000" cy="5760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sz="2400" b="1" dirty="0" err="1">
                <a:solidFill>
                  <a:srgbClr val="2A3978"/>
                </a:solidFill>
              </a:rPr>
              <a:t>Array</a:t>
            </a:r>
            <a:r>
              <a:rPr lang="pt-PT" sz="2400" b="1" dirty="0">
                <a:solidFill>
                  <a:srgbClr val="2A3978"/>
                </a:solidFill>
              </a:rPr>
              <a:t> Unidimensional: imprimir os elementos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32089E63-BEF9-3050-8F43-24EFB39995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24713"/>
            <a:ext cx="7776864" cy="4661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1140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0"/>
    </mc:Choice>
    <mc:Fallback xmlns="">
      <p:transition advTm="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 descr="ergegegfweg&#10;"/>
          <p:cNvGrpSpPr/>
          <p:nvPr/>
        </p:nvGrpSpPr>
        <p:grpSpPr>
          <a:xfrm>
            <a:off x="0" y="0"/>
            <a:ext cx="9148223" cy="6858000"/>
            <a:chOff x="0" y="0"/>
            <a:chExt cx="9148223" cy="6858000"/>
          </a:xfrm>
        </p:grpSpPr>
        <p:pic>
          <p:nvPicPr>
            <p:cNvPr id="13" name="Picture 6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6" t="6898" b="71745"/>
            <a:stretch/>
          </p:blipFill>
          <p:spPr bwMode="auto">
            <a:xfrm>
              <a:off x="0" y="0"/>
              <a:ext cx="9144000" cy="27855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63" t="71516" r="109" b="-1"/>
            <a:stretch/>
          </p:blipFill>
          <p:spPr bwMode="auto">
            <a:xfrm>
              <a:off x="0" y="3131054"/>
              <a:ext cx="9148223" cy="3726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5D28E960-9362-4528-2F43-824ADE2520B3}"/>
              </a:ext>
            </a:extLst>
          </p:cNvPr>
          <p:cNvSpPr/>
          <p:nvPr/>
        </p:nvSpPr>
        <p:spPr>
          <a:xfrm>
            <a:off x="0" y="1196752"/>
            <a:ext cx="9144000" cy="5760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sz="2400" b="1" dirty="0" err="1">
                <a:solidFill>
                  <a:srgbClr val="2A3978"/>
                </a:solidFill>
              </a:rPr>
              <a:t>Array</a:t>
            </a:r>
            <a:r>
              <a:rPr lang="pt-PT" sz="2400" b="1" dirty="0">
                <a:solidFill>
                  <a:srgbClr val="2A3978"/>
                </a:solidFill>
              </a:rPr>
              <a:t> Unidimensional: imprimir os elementos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A882E252-0EBD-B38D-1410-EDE6E1A976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70" y="1803721"/>
            <a:ext cx="8213660" cy="339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8754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0"/>
    </mc:Choice>
    <mc:Fallback xmlns="">
      <p:transition advTm="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 descr="ergegegfweg&#10;"/>
          <p:cNvGrpSpPr/>
          <p:nvPr/>
        </p:nvGrpSpPr>
        <p:grpSpPr>
          <a:xfrm>
            <a:off x="0" y="0"/>
            <a:ext cx="9148223" cy="6858000"/>
            <a:chOff x="0" y="0"/>
            <a:chExt cx="9148223" cy="6858000"/>
          </a:xfrm>
        </p:grpSpPr>
        <p:pic>
          <p:nvPicPr>
            <p:cNvPr id="13" name="Picture 6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6" t="6898" b="71745"/>
            <a:stretch/>
          </p:blipFill>
          <p:spPr bwMode="auto">
            <a:xfrm>
              <a:off x="0" y="0"/>
              <a:ext cx="9144000" cy="27855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63" t="71516" r="109" b="-1"/>
            <a:stretch/>
          </p:blipFill>
          <p:spPr bwMode="auto">
            <a:xfrm>
              <a:off x="0" y="3131054"/>
              <a:ext cx="9148223" cy="3726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5D28E960-9362-4528-2F43-824ADE2520B3}"/>
              </a:ext>
            </a:extLst>
          </p:cNvPr>
          <p:cNvSpPr/>
          <p:nvPr/>
        </p:nvSpPr>
        <p:spPr>
          <a:xfrm>
            <a:off x="-4223" y="1196752"/>
            <a:ext cx="9144000" cy="158879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sz="2400" b="1">
                <a:solidFill>
                  <a:srgbClr val="233263"/>
                </a:solidFill>
              </a:rPr>
              <a:t>Exemplo</a:t>
            </a:r>
            <a:endParaRPr lang="pt-PT" sz="2400" b="1" dirty="0">
              <a:solidFill>
                <a:srgbClr val="233263"/>
              </a:solidFill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pt-PT" sz="2400" dirty="0">
                <a:solidFill>
                  <a:srgbClr val="233263"/>
                </a:solidFill>
              </a:rPr>
              <a:t>Escreva um programa que determina a média dos valores de um </a:t>
            </a:r>
            <a:r>
              <a:rPr lang="pt-PT" sz="2400" dirty="0" err="1">
                <a:solidFill>
                  <a:srgbClr val="233263"/>
                </a:solidFill>
              </a:rPr>
              <a:t>array</a:t>
            </a:r>
            <a:r>
              <a:rPr lang="pt-PT" sz="2400" dirty="0">
                <a:solidFill>
                  <a:srgbClr val="233263"/>
                </a:solidFill>
              </a:rPr>
              <a:t> de inteiros.</a:t>
            </a:r>
          </a:p>
        </p:txBody>
      </p:sp>
    </p:spTree>
    <p:extLst>
      <p:ext uri="{BB962C8B-B14F-4D97-AF65-F5344CB8AC3E}">
        <p14:creationId xmlns:p14="http://schemas.microsoft.com/office/powerpoint/2010/main" val="1274533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0"/>
    </mc:Choice>
    <mc:Fallback xmlns="">
      <p:transition advTm="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98" t="38432" r="31331" b="13582"/>
          <a:stretch/>
        </p:blipFill>
        <p:spPr bwMode="auto">
          <a:xfrm>
            <a:off x="1" y="1"/>
            <a:ext cx="99059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1043608" y="5293657"/>
            <a:ext cx="3168352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 dirty="0">
                <a:latin typeface="Myriad Pro" pitchFamily="34" charset="0"/>
              </a:rPr>
              <a:t>Prolong. da Av. Kim Il Sung (IFT/TDM) Edifício D1</a:t>
            </a:r>
          </a:p>
          <a:p>
            <a:r>
              <a:rPr lang="pt-PT" sz="1100" dirty="0">
                <a:latin typeface="Myriad Pro" pitchFamily="34" charset="0"/>
              </a:rPr>
              <a:t>Maputo, Moçambique</a:t>
            </a:r>
          </a:p>
          <a:p>
            <a:endParaRPr lang="pt-PT" sz="600" dirty="0">
              <a:latin typeface="Myriad Pro" pitchFamily="34" charset="0"/>
            </a:endParaRPr>
          </a:p>
          <a:p>
            <a:r>
              <a:rPr lang="pt-PT" sz="1100" b="1" dirty="0">
                <a:latin typeface="Myriad Pro" pitchFamily="34" charset="0"/>
              </a:rPr>
              <a:t>www.facebook.com/isutc</a:t>
            </a:r>
          </a:p>
          <a:p>
            <a:r>
              <a:rPr lang="pt-PT" sz="1600" b="1" dirty="0">
                <a:latin typeface="Myriad Pro" pitchFamily="34" charset="0"/>
              </a:rPr>
              <a:t>www.transcom.co.mz/isutc</a:t>
            </a:r>
          </a:p>
          <a:p>
            <a:endParaRPr lang="pt-PT" sz="1000" b="1" dirty="0">
              <a:latin typeface="Myriad Pro" pitchFamily="34" charset="0"/>
            </a:endParaRPr>
          </a:p>
        </p:txBody>
      </p:sp>
      <p:pic>
        <p:nvPicPr>
          <p:cNvPr id="3077" name="Picture 5" descr="C:\Users\smaia.ISUTC\Desktop\ENTER\logos\ISUTC ProfPic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6400" b="72000" l="3200" r="96800">
                        <a14:foregroundMark x1="33333" y1="47200" x2="33333" y2="47200"/>
                        <a14:foregroundMark x1="38667" y1="45067" x2="38667" y2="45067"/>
                        <a14:foregroundMark x1="49333" y1="44533" x2="49333" y2="44533"/>
                        <a14:foregroundMark x1="61333" y1="40533" x2="61333" y2="40533"/>
                        <a14:foregroundMark x1="73333" y1="40533" x2="73333" y2="40533"/>
                      </a14:backgroundRemoval>
                    </a14:imgEffect>
                    <a14:imgEffect>
                      <a14:sharpenSoften amount="-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902" y="4101416"/>
            <a:ext cx="1555882" cy="155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42"/>
          <p:cNvGrpSpPr>
            <a:grpSpLocks/>
          </p:cNvGrpSpPr>
          <p:nvPr/>
        </p:nvGrpSpPr>
        <p:grpSpPr bwMode="auto">
          <a:xfrm>
            <a:off x="3172047" y="2564904"/>
            <a:ext cx="3632201" cy="792089"/>
            <a:chOff x="2203" y="3652"/>
            <a:chExt cx="2112" cy="370"/>
          </a:xfrm>
        </p:grpSpPr>
        <p:sp>
          <p:nvSpPr>
            <p:cNvPr id="8" name="Text Box 40"/>
            <p:cNvSpPr txBox="1">
              <a:spLocks noChangeArrowheads="1"/>
            </p:cNvSpPr>
            <p:nvPr/>
          </p:nvSpPr>
          <p:spPr bwMode="auto">
            <a:xfrm>
              <a:off x="2203" y="3652"/>
              <a:ext cx="2112" cy="3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150000"/>
                </a:lnSpc>
                <a:spcAft>
                  <a:spcPts val="200"/>
                </a:spcAft>
              </a:pPr>
              <a:r>
                <a:rPr lang="es-ES_tradnl" altLang="pt-PT" sz="1500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GARANTE O TEU FUTURO</a:t>
              </a:r>
              <a:endParaRPr lang="en-US" altLang="pt-PT" sz="15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50000"/>
                </a:lnSpc>
              </a:pPr>
              <a:r>
                <a:rPr lang="en-US" altLang="pt-PT" sz="1500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 UMA FORMAÇÃO SÓLIDA</a:t>
              </a:r>
              <a:endParaRPr lang="pt-PT" altLang="pt-PT" sz="1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Line 41"/>
            <p:cNvSpPr>
              <a:spLocks noChangeShapeType="1"/>
            </p:cNvSpPr>
            <p:nvPr/>
          </p:nvSpPr>
          <p:spPr bwMode="auto">
            <a:xfrm>
              <a:off x="2389" y="3854"/>
              <a:ext cx="1741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 type="oval" w="med" len="med"/>
              <a:tailEnd type="oval" w="med" len="med"/>
            </a:ln>
          </p:spPr>
          <p:txBody>
            <a:bodyPr anchor="ctr"/>
            <a:lstStyle/>
            <a:p>
              <a:endParaRPr lang="pt-PT"/>
            </a:p>
          </p:txBody>
        </p:sp>
      </p:grpSp>
    </p:spTree>
    <p:extLst>
      <p:ext uri="{BB962C8B-B14F-4D97-AF65-F5344CB8AC3E}">
        <p14:creationId xmlns:p14="http://schemas.microsoft.com/office/powerpoint/2010/main" val="3714859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 descr="ergegegfweg&#10;"/>
          <p:cNvGrpSpPr/>
          <p:nvPr/>
        </p:nvGrpSpPr>
        <p:grpSpPr>
          <a:xfrm>
            <a:off x="0" y="0"/>
            <a:ext cx="9148223" cy="6858000"/>
            <a:chOff x="0" y="0"/>
            <a:chExt cx="9148223" cy="6858000"/>
          </a:xfrm>
        </p:grpSpPr>
        <p:pic>
          <p:nvPicPr>
            <p:cNvPr id="13" name="Picture 6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6" t="6898" b="71745"/>
            <a:stretch/>
          </p:blipFill>
          <p:spPr bwMode="auto">
            <a:xfrm>
              <a:off x="0" y="0"/>
              <a:ext cx="9144000" cy="27855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63" t="71516" r="109" b="-1"/>
            <a:stretch/>
          </p:blipFill>
          <p:spPr bwMode="auto">
            <a:xfrm>
              <a:off x="0" y="3131054"/>
              <a:ext cx="9148223" cy="3726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5D28E960-9362-4528-2F43-824ADE2520B3}"/>
              </a:ext>
            </a:extLst>
          </p:cNvPr>
          <p:cNvSpPr/>
          <p:nvPr/>
        </p:nvSpPr>
        <p:spPr>
          <a:xfrm>
            <a:off x="0" y="1196752"/>
            <a:ext cx="9144000" cy="1800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sz="2400" b="1" dirty="0">
                <a:solidFill>
                  <a:srgbClr val="2A3978"/>
                </a:solidFill>
              </a:rPr>
              <a:t>Sumário: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PT" sz="2400" dirty="0" err="1">
                <a:solidFill>
                  <a:srgbClr val="2A3978"/>
                </a:solidFill>
              </a:rPr>
              <a:t>Arrays</a:t>
            </a:r>
            <a:r>
              <a:rPr lang="pt-PT" sz="2400" dirty="0">
                <a:solidFill>
                  <a:srgbClr val="2A3978"/>
                </a:solidFill>
              </a:rPr>
              <a:t> :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pt-PT" sz="2400" dirty="0">
                <a:solidFill>
                  <a:srgbClr val="2A3978"/>
                </a:solidFill>
              </a:rPr>
              <a:t>Unidimensional (</a:t>
            </a:r>
            <a:r>
              <a:rPr lang="pt-PT" sz="2400" dirty="0" err="1">
                <a:solidFill>
                  <a:srgbClr val="2A3978"/>
                </a:solidFill>
              </a:rPr>
              <a:t>Vectores</a:t>
            </a:r>
            <a:r>
              <a:rPr lang="pt-PT" sz="2400" dirty="0">
                <a:solidFill>
                  <a:srgbClr val="2A3978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73871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0"/>
    </mc:Choice>
    <mc:Fallback xmlns="">
      <p:transition advTm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 descr="ergegegfweg&#10;"/>
          <p:cNvGrpSpPr/>
          <p:nvPr/>
        </p:nvGrpSpPr>
        <p:grpSpPr>
          <a:xfrm>
            <a:off x="0" y="0"/>
            <a:ext cx="9148223" cy="6858000"/>
            <a:chOff x="0" y="0"/>
            <a:chExt cx="9148223" cy="6858000"/>
          </a:xfrm>
        </p:grpSpPr>
        <p:pic>
          <p:nvPicPr>
            <p:cNvPr id="13" name="Picture 6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6" t="6898" b="71745"/>
            <a:stretch/>
          </p:blipFill>
          <p:spPr bwMode="auto">
            <a:xfrm>
              <a:off x="0" y="0"/>
              <a:ext cx="9144000" cy="27855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63" t="71516" r="109" b="-1"/>
            <a:stretch/>
          </p:blipFill>
          <p:spPr bwMode="auto">
            <a:xfrm>
              <a:off x="0" y="3131054"/>
              <a:ext cx="9148223" cy="3726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5D28E960-9362-4528-2F43-824ADE2520B3}"/>
              </a:ext>
            </a:extLst>
          </p:cNvPr>
          <p:cNvSpPr/>
          <p:nvPr/>
        </p:nvSpPr>
        <p:spPr>
          <a:xfrm>
            <a:off x="0" y="1196752"/>
            <a:ext cx="9144000" cy="16561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sz="2400" b="1" dirty="0" err="1">
                <a:solidFill>
                  <a:srgbClr val="2A3978"/>
                </a:solidFill>
              </a:rPr>
              <a:t>Objectivos</a:t>
            </a:r>
            <a:r>
              <a:rPr lang="pt-PT" sz="2400" b="1" dirty="0">
                <a:solidFill>
                  <a:srgbClr val="2A3978"/>
                </a:solidFill>
              </a:rPr>
              <a:t>: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Font typeface="Wingdings" panose="05000000000000000000" pitchFamily="2" charset="2"/>
              <a:buChar char="Ø"/>
              <a:defRPr/>
            </a:pPr>
            <a:r>
              <a:rPr lang="pt-PT" sz="2400" dirty="0">
                <a:solidFill>
                  <a:srgbClr val="243466"/>
                </a:solidFill>
              </a:rPr>
              <a:t>Definir a aplicabilidade de </a:t>
            </a:r>
            <a:r>
              <a:rPr lang="pt-PT" sz="2400" dirty="0" err="1">
                <a:solidFill>
                  <a:srgbClr val="243466"/>
                </a:solidFill>
              </a:rPr>
              <a:t>arrays</a:t>
            </a:r>
            <a:r>
              <a:rPr lang="pt-PT" sz="2400" dirty="0">
                <a:solidFill>
                  <a:srgbClr val="243466"/>
                </a:solidFill>
              </a:rPr>
              <a:t> (</a:t>
            </a:r>
            <a:r>
              <a:rPr lang="pt-PT" sz="2400" dirty="0" err="1">
                <a:solidFill>
                  <a:srgbClr val="243466"/>
                </a:solidFill>
              </a:rPr>
              <a:t>vectores</a:t>
            </a:r>
            <a:r>
              <a:rPr lang="pt-PT" sz="2400" dirty="0">
                <a:solidFill>
                  <a:srgbClr val="243466"/>
                </a:solidFill>
              </a:rPr>
              <a:t>),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Font typeface="Wingdings" panose="05000000000000000000" pitchFamily="2" charset="2"/>
              <a:buChar char="Ø"/>
              <a:defRPr/>
            </a:pPr>
            <a:r>
              <a:rPr lang="pt-PT" sz="2400" dirty="0">
                <a:solidFill>
                  <a:srgbClr val="243466"/>
                </a:solidFill>
              </a:rPr>
              <a:t>Codificar programas usando </a:t>
            </a:r>
            <a:r>
              <a:rPr lang="pt-PT" sz="2400" dirty="0" err="1">
                <a:solidFill>
                  <a:srgbClr val="243466"/>
                </a:solidFill>
              </a:rPr>
              <a:t>arrays</a:t>
            </a:r>
            <a:r>
              <a:rPr lang="pt-PT" sz="2400" dirty="0">
                <a:solidFill>
                  <a:srgbClr val="243466"/>
                </a:solidFill>
              </a:rPr>
              <a:t> (</a:t>
            </a:r>
            <a:r>
              <a:rPr lang="pt-PT" sz="2400" dirty="0" err="1">
                <a:solidFill>
                  <a:srgbClr val="243466"/>
                </a:solidFill>
              </a:rPr>
              <a:t>vectores</a:t>
            </a:r>
            <a:r>
              <a:rPr lang="pt-PT" sz="2400" dirty="0">
                <a:solidFill>
                  <a:srgbClr val="243466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284074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0"/>
    </mc:Choice>
    <mc:Fallback xmlns="">
      <p:transition advTm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 descr="ergegegfweg&#10;"/>
          <p:cNvGrpSpPr/>
          <p:nvPr/>
        </p:nvGrpSpPr>
        <p:grpSpPr>
          <a:xfrm>
            <a:off x="0" y="0"/>
            <a:ext cx="9148223" cy="6858000"/>
            <a:chOff x="0" y="0"/>
            <a:chExt cx="9148223" cy="6858000"/>
          </a:xfrm>
        </p:grpSpPr>
        <p:pic>
          <p:nvPicPr>
            <p:cNvPr id="13" name="Picture 6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6" t="6898" b="71745"/>
            <a:stretch/>
          </p:blipFill>
          <p:spPr bwMode="auto">
            <a:xfrm>
              <a:off x="0" y="0"/>
              <a:ext cx="9144000" cy="27855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63" t="71516" r="109" b="-1"/>
            <a:stretch/>
          </p:blipFill>
          <p:spPr bwMode="auto">
            <a:xfrm>
              <a:off x="0" y="3131054"/>
              <a:ext cx="9148223" cy="3726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5D28E960-9362-4528-2F43-824ADE2520B3}"/>
              </a:ext>
            </a:extLst>
          </p:cNvPr>
          <p:cNvSpPr/>
          <p:nvPr/>
        </p:nvSpPr>
        <p:spPr>
          <a:xfrm>
            <a:off x="0" y="1196752"/>
            <a:ext cx="9144000" cy="51845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sz="2400" b="1" dirty="0">
                <a:solidFill>
                  <a:srgbClr val="2A3978"/>
                </a:solidFill>
              </a:rPr>
              <a:t>Introdução:</a:t>
            </a:r>
          </a:p>
          <a:p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Imagine um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programa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que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deve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manipular a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idade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de 10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pessoas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.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Você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poderia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criar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10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variáveis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para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armazenar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cada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um dos 10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valores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. Por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exemplo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:</a:t>
            </a:r>
          </a:p>
          <a:p>
            <a:endParaRPr lang="en-US" sz="2400" dirty="0">
              <a:solidFill>
                <a:srgbClr val="2D357F"/>
              </a:solidFill>
              <a:latin typeface="+mj-lt"/>
              <a:cs typeface="Arial" panose="020B0604020202020204" pitchFamily="34" charset="0"/>
            </a:endParaRPr>
          </a:p>
          <a:p>
            <a:endParaRPr lang="en-US" sz="2400" dirty="0">
              <a:solidFill>
                <a:srgbClr val="2D357F"/>
              </a:solidFill>
              <a:latin typeface="+mj-lt"/>
              <a:cs typeface="Arial" panose="020B0604020202020204" pitchFamily="34" charset="0"/>
            </a:endParaRPr>
          </a:p>
          <a:p>
            <a:endParaRPr lang="en-US" sz="2400" dirty="0">
              <a:solidFill>
                <a:srgbClr val="2D357F"/>
              </a:solidFill>
              <a:latin typeface="+mj-lt"/>
              <a:cs typeface="Arial" panose="020B0604020202020204" pitchFamily="34" charset="0"/>
            </a:endParaRPr>
          </a:p>
          <a:p>
            <a:endParaRPr lang="en-US" sz="2400" dirty="0">
              <a:solidFill>
                <a:srgbClr val="2D357F"/>
              </a:solidFill>
              <a:latin typeface="+mj-lt"/>
              <a:cs typeface="Arial" panose="020B0604020202020204" pitchFamily="34" charset="0"/>
            </a:endParaRPr>
          </a:p>
          <a:p>
            <a:endParaRPr lang="en-US" sz="2400" dirty="0">
              <a:solidFill>
                <a:srgbClr val="2D357F"/>
              </a:solidFill>
              <a:latin typeface="+mj-lt"/>
              <a:cs typeface="Arial" panose="020B0604020202020204" pitchFamily="34" charset="0"/>
            </a:endParaRPr>
          </a:p>
          <a:p>
            <a:endParaRPr lang="en-US" sz="2400" dirty="0">
              <a:solidFill>
                <a:srgbClr val="2D357F"/>
              </a:solidFill>
              <a:latin typeface="+mj-lt"/>
              <a:cs typeface="Arial" panose="020B0604020202020204" pitchFamily="34" charset="0"/>
            </a:endParaRPr>
          </a:p>
          <a:p>
            <a:endParaRPr lang="en-US" sz="2400" dirty="0">
              <a:solidFill>
                <a:srgbClr val="2D357F"/>
              </a:solidFill>
              <a:latin typeface="+mj-lt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Imagine se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tivesse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de manipular 1000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idades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? 10000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idades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?</a:t>
            </a:r>
          </a:p>
          <a:p>
            <a:endParaRPr lang="en-US" sz="2400" dirty="0">
              <a:solidFill>
                <a:srgbClr val="2D357F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16BBB77-8807-F16D-1785-ED3E6FDBAC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60470" y="3004716"/>
            <a:ext cx="2881442" cy="2135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593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0"/>
    </mc:Choice>
    <mc:Fallback xmlns="">
      <p:transition advTm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 descr="ergegegfweg&#10;"/>
          <p:cNvGrpSpPr/>
          <p:nvPr/>
        </p:nvGrpSpPr>
        <p:grpSpPr>
          <a:xfrm>
            <a:off x="0" y="0"/>
            <a:ext cx="9148223" cy="6858000"/>
            <a:chOff x="0" y="0"/>
            <a:chExt cx="9148223" cy="6858000"/>
          </a:xfrm>
        </p:grpSpPr>
        <p:pic>
          <p:nvPicPr>
            <p:cNvPr id="13" name="Picture 6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6" t="6898" b="71745"/>
            <a:stretch/>
          </p:blipFill>
          <p:spPr bwMode="auto">
            <a:xfrm>
              <a:off x="0" y="0"/>
              <a:ext cx="9144000" cy="27855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63" t="71516" r="109" b="-1"/>
            <a:stretch/>
          </p:blipFill>
          <p:spPr bwMode="auto">
            <a:xfrm>
              <a:off x="0" y="3131054"/>
              <a:ext cx="9148223" cy="3726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5D28E960-9362-4528-2F43-824ADE2520B3}"/>
              </a:ext>
            </a:extLst>
          </p:cNvPr>
          <p:cNvSpPr/>
          <p:nvPr/>
        </p:nvSpPr>
        <p:spPr>
          <a:xfrm>
            <a:off x="0" y="1196752"/>
            <a:ext cx="9144000" cy="46085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sz="2400" b="1" dirty="0" err="1">
                <a:solidFill>
                  <a:srgbClr val="2A3978"/>
                </a:solidFill>
              </a:rPr>
              <a:t>Array:Definição</a:t>
            </a:r>
            <a:endParaRPr lang="pt-PT" sz="2400" b="1" dirty="0">
              <a:solidFill>
                <a:srgbClr val="2A3978"/>
              </a:solidFill>
            </a:endParaRPr>
          </a:p>
          <a:p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Os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Arrays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são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estruturas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que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permitem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armazenar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uma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lista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de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itens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realcionados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O array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possibilita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armazenar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diversos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valores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em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uma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única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variável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além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do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armazenamento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de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vários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objectos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Esses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diversos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itens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são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armazenados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em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forma de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tabela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de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fácil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manipulação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sendo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diferenciados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e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referenciados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por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um </a:t>
            </a:r>
            <a:r>
              <a:rPr lang="en-US" sz="2400" b="1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índice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numérico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2D357F"/>
              </a:solidFill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en-US" sz="2400" b="1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Características</a:t>
            </a:r>
            <a:endParaRPr lang="en-US" sz="2400" b="1" dirty="0">
              <a:solidFill>
                <a:srgbClr val="2D357F"/>
              </a:solidFill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Os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Arrays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são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estruturas</a:t>
            </a:r>
            <a:r>
              <a:rPr lang="en-US" sz="2400" b="1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de dados </a:t>
            </a:r>
            <a:r>
              <a:rPr lang="en-US" sz="2400" b="1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estáticas</a:t>
            </a:r>
            <a:r>
              <a:rPr lang="en-US" sz="2400" b="1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que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consistem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em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itens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de dados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relacionados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do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mesmo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tipo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9165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0"/>
    </mc:Choice>
    <mc:Fallback xmlns="">
      <p:transition advTm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 descr="ergegegfweg&#10;"/>
          <p:cNvGrpSpPr/>
          <p:nvPr/>
        </p:nvGrpSpPr>
        <p:grpSpPr>
          <a:xfrm>
            <a:off x="0" y="0"/>
            <a:ext cx="9148223" cy="6858000"/>
            <a:chOff x="0" y="0"/>
            <a:chExt cx="9148223" cy="6858000"/>
          </a:xfrm>
        </p:grpSpPr>
        <p:pic>
          <p:nvPicPr>
            <p:cNvPr id="13" name="Picture 6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6" t="6898" b="71745"/>
            <a:stretch/>
          </p:blipFill>
          <p:spPr bwMode="auto">
            <a:xfrm>
              <a:off x="0" y="0"/>
              <a:ext cx="9144000" cy="27855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63" t="71516" r="109" b="-1"/>
            <a:stretch/>
          </p:blipFill>
          <p:spPr bwMode="auto">
            <a:xfrm>
              <a:off x="0" y="3131054"/>
              <a:ext cx="9148223" cy="3726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5D28E960-9362-4528-2F43-824ADE2520B3}"/>
              </a:ext>
            </a:extLst>
          </p:cNvPr>
          <p:cNvSpPr/>
          <p:nvPr/>
        </p:nvSpPr>
        <p:spPr>
          <a:xfrm>
            <a:off x="0" y="1196752"/>
            <a:ext cx="9144000" cy="51845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sz="2400" b="1" dirty="0" err="1">
                <a:solidFill>
                  <a:srgbClr val="2A3978"/>
                </a:solidFill>
              </a:rPr>
              <a:t>Array</a:t>
            </a:r>
            <a:r>
              <a:rPr lang="pt-PT" sz="2400" b="1" dirty="0">
                <a:solidFill>
                  <a:srgbClr val="2A3978"/>
                </a:solidFill>
              </a:rPr>
              <a:t> Unidimensional</a:t>
            </a:r>
          </a:p>
          <a:p>
            <a:r>
              <a:rPr lang="pt-BR" sz="2400" b="0" i="0" dirty="0">
                <a:solidFill>
                  <a:srgbClr val="2D357F"/>
                </a:solidFill>
                <a:effectLst/>
                <a:latin typeface="+mj-lt"/>
              </a:rPr>
              <a:t>Os </a:t>
            </a:r>
            <a:r>
              <a:rPr lang="pt-BR" sz="2400" b="0" i="1" dirty="0" err="1">
                <a:solidFill>
                  <a:srgbClr val="2D357F"/>
                </a:solidFill>
                <a:effectLst/>
                <a:latin typeface="+mj-lt"/>
              </a:rPr>
              <a:t>arrays</a:t>
            </a:r>
            <a:r>
              <a:rPr lang="pt-BR" sz="2400" b="0" i="1" dirty="0">
                <a:solidFill>
                  <a:srgbClr val="2D357F"/>
                </a:solidFill>
                <a:effectLst/>
                <a:latin typeface="+mj-lt"/>
              </a:rPr>
              <a:t> </a:t>
            </a:r>
            <a:r>
              <a:rPr lang="pt-BR" sz="2400" b="0" i="0" dirty="0">
                <a:solidFill>
                  <a:srgbClr val="2D357F"/>
                </a:solidFill>
                <a:effectLst/>
                <a:latin typeface="+mj-lt"/>
              </a:rPr>
              <a:t>unidimensionais são os que possuem apenas um índice para acessar seu conteúdo.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b="1" i="0" dirty="0">
                <a:solidFill>
                  <a:srgbClr val="2D357F"/>
                </a:solidFill>
                <a:effectLst/>
                <a:latin typeface="+mj-lt"/>
              </a:rPr>
              <a:t>Eles são declarados da seguinte maneira:</a:t>
            </a:r>
          </a:p>
          <a:p>
            <a:r>
              <a:rPr lang="pt-BR" sz="2400" b="0" i="0" dirty="0">
                <a:solidFill>
                  <a:srgbClr val="2D357F"/>
                </a:solidFill>
                <a:effectLst/>
                <a:latin typeface="+mj-lt"/>
              </a:rPr>
              <a:t>[tipo] </a:t>
            </a:r>
            <a:r>
              <a:rPr lang="pt-BR" sz="2400" b="0" i="0" dirty="0" err="1">
                <a:solidFill>
                  <a:srgbClr val="2D357F"/>
                </a:solidFill>
                <a:effectLst/>
                <a:latin typeface="+mj-lt"/>
              </a:rPr>
              <a:t>nome_array</a:t>
            </a:r>
            <a:r>
              <a:rPr lang="pt-BR" sz="2400" b="0" i="0" dirty="0">
                <a:solidFill>
                  <a:srgbClr val="2D357F"/>
                </a:solidFill>
                <a:effectLst/>
                <a:latin typeface="+mj-lt"/>
              </a:rPr>
              <a:t>[ ];</a:t>
            </a:r>
            <a:r>
              <a:rPr lang="pt-BR" sz="2400" dirty="0">
                <a:solidFill>
                  <a:srgbClr val="2D357F"/>
                </a:solidFill>
                <a:latin typeface="+mj-lt"/>
              </a:rPr>
              <a:t> </a:t>
            </a:r>
          </a:p>
          <a:p>
            <a:endParaRPr lang="en-US" sz="2400" dirty="0">
              <a:solidFill>
                <a:srgbClr val="2D357F"/>
              </a:solidFill>
              <a:latin typeface="+mj-lt"/>
              <a:cs typeface="Arial" panose="020B0604020202020204" pitchFamily="34" charset="0"/>
            </a:endParaRPr>
          </a:p>
          <a:p>
            <a:endParaRPr lang="en-US" sz="2400" dirty="0">
              <a:solidFill>
                <a:srgbClr val="2D357F"/>
              </a:solidFill>
              <a:latin typeface="+mj-lt"/>
              <a:cs typeface="Arial" panose="020B0604020202020204" pitchFamily="34" charset="0"/>
            </a:endParaRPr>
          </a:p>
          <a:p>
            <a:endParaRPr lang="en-US" sz="2400" dirty="0">
              <a:solidFill>
                <a:srgbClr val="2D357F"/>
              </a:solidFill>
              <a:latin typeface="+mj-lt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b="1" i="0" dirty="0">
                <a:solidFill>
                  <a:srgbClr val="2D357F"/>
                </a:solidFill>
                <a:effectLst/>
                <a:latin typeface="+mj-lt"/>
              </a:rPr>
              <a:t>Eles são criados (instanciados) da seguinte maneira:</a:t>
            </a:r>
          </a:p>
          <a:p>
            <a:r>
              <a:rPr lang="pt-BR" sz="2400" b="0" i="0" dirty="0" err="1">
                <a:solidFill>
                  <a:srgbClr val="2D357F"/>
                </a:solidFill>
                <a:effectLst/>
                <a:latin typeface="+mj-lt"/>
              </a:rPr>
              <a:t>nome_array</a:t>
            </a:r>
            <a:r>
              <a:rPr lang="pt-BR" sz="2400" b="0" i="0" dirty="0">
                <a:solidFill>
                  <a:srgbClr val="2D357F"/>
                </a:solidFill>
                <a:effectLst/>
                <a:latin typeface="+mj-lt"/>
              </a:rPr>
              <a:t> = new [tipo]</a:t>
            </a:r>
            <a:r>
              <a:rPr lang="pt-BR" sz="2400" b="1" i="0" dirty="0">
                <a:solidFill>
                  <a:srgbClr val="2D357F"/>
                </a:solidFill>
                <a:effectLst/>
                <a:latin typeface="+mj-lt"/>
              </a:rPr>
              <a:t>[quantidade]</a:t>
            </a:r>
            <a:r>
              <a:rPr lang="pt-BR" sz="2400" b="0" i="0" dirty="0">
                <a:solidFill>
                  <a:srgbClr val="2D357F"/>
                </a:solidFill>
                <a:effectLst/>
                <a:latin typeface="+mj-lt"/>
              </a:rPr>
              <a:t>;</a:t>
            </a:r>
          </a:p>
          <a:p>
            <a:endParaRPr lang="pt-BR" sz="2400" b="1" i="0" dirty="0">
              <a:solidFill>
                <a:srgbClr val="2D357F"/>
              </a:solidFill>
              <a:effectLst/>
              <a:latin typeface="+mj-lt"/>
            </a:endParaRPr>
          </a:p>
          <a:p>
            <a:endParaRPr lang="pt-BR" sz="2400" b="1" dirty="0">
              <a:solidFill>
                <a:srgbClr val="2D357F"/>
              </a:solidFill>
              <a:latin typeface="+mj-lt"/>
            </a:endParaRPr>
          </a:p>
          <a:p>
            <a:endParaRPr lang="pt-BR" sz="2400" b="1" i="0" dirty="0">
              <a:solidFill>
                <a:srgbClr val="2D357F"/>
              </a:solidFill>
              <a:effectLst/>
              <a:latin typeface="+mj-lt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7F9033E-7BF2-9A59-5187-E24A9B2CA2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528" y="3251088"/>
            <a:ext cx="2592317" cy="110248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A508931-DA51-A6EE-179C-275EA645397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9512" y="5053029"/>
            <a:ext cx="3409235" cy="1234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900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0"/>
    </mc:Choice>
    <mc:Fallback xmlns="">
      <p:transition advTm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 descr="ergegegfweg&#10;"/>
          <p:cNvGrpSpPr/>
          <p:nvPr/>
        </p:nvGrpSpPr>
        <p:grpSpPr>
          <a:xfrm>
            <a:off x="0" y="0"/>
            <a:ext cx="9148223" cy="6858000"/>
            <a:chOff x="0" y="0"/>
            <a:chExt cx="9148223" cy="6858000"/>
          </a:xfrm>
        </p:grpSpPr>
        <p:pic>
          <p:nvPicPr>
            <p:cNvPr id="13" name="Picture 6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6" t="6898" b="71745"/>
            <a:stretch/>
          </p:blipFill>
          <p:spPr bwMode="auto">
            <a:xfrm>
              <a:off x="0" y="0"/>
              <a:ext cx="9144000" cy="27855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63" t="71516" r="109" b="-1"/>
            <a:stretch/>
          </p:blipFill>
          <p:spPr bwMode="auto">
            <a:xfrm>
              <a:off x="0" y="3131054"/>
              <a:ext cx="9148223" cy="3726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5D28E960-9362-4528-2F43-824ADE2520B3}"/>
                  </a:ext>
                </a:extLst>
              </p:cNvPr>
              <p:cNvSpPr/>
              <p:nvPr/>
            </p:nvSpPr>
            <p:spPr>
              <a:xfrm>
                <a:off x="0" y="1196752"/>
                <a:ext cx="9144000" cy="4896544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pt-PT" sz="2400" b="1" dirty="0">
                    <a:solidFill>
                      <a:srgbClr val="2A3978"/>
                    </a:solidFill>
                  </a:rPr>
                  <a:t>Array Unidimensional</a:t>
                </a:r>
              </a:p>
              <a:p>
                <a:pPr marL="342900" indent="-342900">
                  <a:buFont typeface="Wingdings" panose="05000000000000000000" pitchFamily="2" charset="2"/>
                  <a:buChar char="Ø"/>
                </a:pPr>
                <a:r>
                  <a:rPr lang="pt-BR" sz="2400" b="1" i="0" dirty="0">
                    <a:solidFill>
                      <a:srgbClr val="2D357F"/>
                    </a:solidFill>
                    <a:effectLst/>
                    <a:latin typeface="+mj-lt"/>
                  </a:rPr>
                  <a:t>Eles são inicializados da seguinte maneira:</a:t>
                </a:r>
              </a:p>
              <a:p>
                <a:r>
                  <a:rPr lang="pt-BR" sz="2400" b="0" i="0" dirty="0" err="1">
                    <a:solidFill>
                      <a:srgbClr val="2D357F"/>
                    </a:solidFill>
                    <a:effectLst/>
                    <a:latin typeface="+mj-lt"/>
                  </a:rPr>
                  <a:t>nome_array</a:t>
                </a:r>
                <a:r>
                  <a:rPr lang="pt-BR" sz="2400" b="0" i="0" dirty="0">
                    <a:solidFill>
                      <a:srgbClr val="2D357F"/>
                    </a:solidFill>
                    <a:effectLst/>
                    <a:latin typeface="+mj-lt"/>
                  </a:rPr>
                  <a:t> = 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b="0" i="1" dirty="0" smtClean="0">
                            <a:solidFill>
                              <a:srgbClr val="2D357F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PT" sz="2400" b="0" i="1" dirty="0" smtClean="0">
                            <a:solidFill>
                              <a:srgbClr val="2D357F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𝑣𝑎𝑙𝑜𝑟</m:t>
                        </m:r>
                      </m:e>
                      <m:sub>
                        <m:r>
                          <a:rPr lang="pt-PT" sz="2400" b="0" i="1" dirty="0" smtClean="0">
                            <a:solidFill>
                              <a:srgbClr val="2D357F"/>
                            </a:solidFill>
                            <a:effectLst/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pt-BR" sz="2400" b="0" i="0" dirty="0">
                    <a:solidFill>
                      <a:srgbClr val="2D357F"/>
                    </a:solidFill>
                    <a:effectLst/>
                    <a:latin typeface="+mj-lt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 dirty="0">
                            <a:solidFill>
                              <a:srgbClr val="2D357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PT" sz="2400" i="1" dirty="0">
                            <a:solidFill>
                              <a:srgbClr val="2D357F"/>
                            </a:solidFill>
                            <a:latin typeface="Cambria Math" panose="02040503050406030204" pitchFamily="18" charset="0"/>
                          </a:rPr>
                          <m:t>𝑣𝑎𝑙𝑜𝑟</m:t>
                        </m:r>
                      </m:e>
                      <m:sub>
                        <m:r>
                          <a:rPr lang="pt-PT" sz="2400" b="0" i="1" dirty="0" smtClean="0">
                            <a:solidFill>
                              <a:srgbClr val="2D357F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pt-BR" sz="2400" b="0" i="0" dirty="0">
                    <a:solidFill>
                      <a:srgbClr val="2D357F"/>
                    </a:solidFill>
                    <a:effectLst/>
                    <a:latin typeface="+mj-lt"/>
                  </a:rPr>
                  <a:t>, …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 dirty="0">
                            <a:solidFill>
                              <a:srgbClr val="2D357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PT" sz="2400" i="1" dirty="0">
                            <a:solidFill>
                              <a:srgbClr val="2D357F"/>
                            </a:solidFill>
                            <a:latin typeface="Cambria Math" panose="02040503050406030204" pitchFamily="18" charset="0"/>
                          </a:rPr>
                          <m:t>𝑣𝑎𝑙𝑜𝑟</m:t>
                        </m:r>
                      </m:e>
                      <m:sub>
                        <m:r>
                          <a:rPr lang="pt-PT" sz="2400" b="0" i="1" dirty="0" smtClean="0">
                            <a:solidFill>
                              <a:srgbClr val="2D357F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pt-BR" sz="2400" b="0" i="0" dirty="0">
                    <a:solidFill>
                      <a:srgbClr val="2D357F"/>
                    </a:solidFill>
                    <a:effectLst/>
                    <a:latin typeface="+mj-lt"/>
                  </a:rPr>
                  <a:t>};</a:t>
                </a:r>
              </a:p>
              <a:p>
                <a:endParaRPr lang="pt-BR" sz="2400" dirty="0">
                  <a:solidFill>
                    <a:srgbClr val="2D357F"/>
                  </a:solidFill>
                  <a:latin typeface="+mj-lt"/>
                </a:endParaRPr>
              </a:p>
              <a:p>
                <a:endParaRPr lang="pt-BR" sz="2400" dirty="0">
                  <a:solidFill>
                    <a:srgbClr val="2D357F"/>
                  </a:solidFill>
                  <a:latin typeface="+mj-lt"/>
                </a:endParaRPr>
              </a:p>
              <a:p>
                <a:endParaRPr lang="pt-BR" sz="2400" dirty="0">
                  <a:solidFill>
                    <a:srgbClr val="2D357F"/>
                  </a:solidFill>
                  <a:latin typeface="+mj-lt"/>
                </a:endParaRPr>
              </a:p>
              <a:p>
                <a:endParaRPr lang="pt-BR" sz="2400" dirty="0">
                  <a:solidFill>
                    <a:srgbClr val="2D357F"/>
                  </a:solidFill>
                  <a:latin typeface="+mj-lt"/>
                </a:endParaRPr>
              </a:p>
              <a:p>
                <a:pPr marL="342900" indent="-342900">
                  <a:buFont typeface="Wingdings" panose="05000000000000000000" pitchFamily="2" charset="2"/>
                  <a:buChar char="Ø"/>
                </a:pPr>
                <a:r>
                  <a:rPr lang="pt-BR" sz="2400" b="1" i="0" dirty="0">
                    <a:solidFill>
                      <a:srgbClr val="2D357F"/>
                    </a:solidFill>
                    <a:effectLst/>
                    <a:latin typeface="+mj-lt"/>
                  </a:rPr>
                  <a:t>Eles são declarados e inicializados da seguinte maneira:</a:t>
                </a:r>
              </a:p>
              <a:p>
                <a:r>
                  <a:rPr lang="pt-BR" sz="2400" b="0" i="0" dirty="0">
                    <a:solidFill>
                      <a:srgbClr val="2D357F"/>
                    </a:solidFill>
                    <a:effectLst/>
                    <a:latin typeface="+mj-lt"/>
                  </a:rPr>
                  <a:t>[tipo] </a:t>
                </a:r>
                <a:r>
                  <a:rPr lang="pt-BR" sz="2400" b="0" i="0" dirty="0" err="1">
                    <a:solidFill>
                      <a:srgbClr val="2D357F"/>
                    </a:solidFill>
                    <a:effectLst/>
                    <a:latin typeface="+mj-lt"/>
                  </a:rPr>
                  <a:t>nome_array</a:t>
                </a:r>
                <a:r>
                  <a:rPr lang="pt-BR" sz="2400" b="0" i="0" dirty="0">
                    <a:solidFill>
                      <a:srgbClr val="2D357F"/>
                    </a:solidFill>
                    <a:effectLst/>
                    <a:latin typeface="+mj-lt"/>
                  </a:rPr>
                  <a:t> [ ] = 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b="0" i="1" dirty="0" smtClean="0">
                            <a:solidFill>
                              <a:srgbClr val="2D357F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PT" sz="2400" b="0" i="1" dirty="0" smtClean="0">
                            <a:solidFill>
                              <a:srgbClr val="2D357F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𝑣𝑎𝑙𝑜𝑟</m:t>
                        </m:r>
                      </m:e>
                      <m:sub>
                        <m:r>
                          <a:rPr lang="pt-PT" sz="2400" b="0" i="1" dirty="0" smtClean="0">
                            <a:solidFill>
                              <a:srgbClr val="2D357F"/>
                            </a:solidFill>
                            <a:effectLst/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pt-BR" sz="2400" b="0" i="0" dirty="0">
                    <a:solidFill>
                      <a:srgbClr val="2D357F"/>
                    </a:solidFill>
                    <a:effectLst/>
                    <a:latin typeface="+mj-lt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 dirty="0">
                            <a:solidFill>
                              <a:srgbClr val="2D357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PT" sz="2400" i="1" dirty="0">
                            <a:solidFill>
                              <a:srgbClr val="2D357F"/>
                            </a:solidFill>
                            <a:latin typeface="Cambria Math" panose="02040503050406030204" pitchFamily="18" charset="0"/>
                          </a:rPr>
                          <m:t>𝑣𝑎𝑙𝑜𝑟</m:t>
                        </m:r>
                      </m:e>
                      <m:sub>
                        <m:r>
                          <a:rPr lang="pt-PT" sz="2400" b="0" i="1" dirty="0" smtClean="0">
                            <a:solidFill>
                              <a:srgbClr val="2D357F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pt-BR" sz="2400" b="0" i="0" dirty="0">
                    <a:solidFill>
                      <a:srgbClr val="2D357F"/>
                    </a:solidFill>
                    <a:effectLst/>
                    <a:latin typeface="+mj-lt"/>
                  </a:rPr>
                  <a:t>, …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 dirty="0">
                            <a:solidFill>
                              <a:srgbClr val="2D357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PT" sz="2400" i="1" dirty="0">
                            <a:solidFill>
                              <a:srgbClr val="2D357F"/>
                            </a:solidFill>
                            <a:latin typeface="Cambria Math" panose="02040503050406030204" pitchFamily="18" charset="0"/>
                          </a:rPr>
                          <m:t>𝑣𝑎𝑙𝑜𝑟</m:t>
                        </m:r>
                      </m:e>
                      <m:sub>
                        <m:r>
                          <a:rPr lang="pt-PT" sz="2400" b="0" i="1" dirty="0" smtClean="0">
                            <a:solidFill>
                              <a:srgbClr val="2D357F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pt-BR" sz="2400" b="0" i="0" dirty="0">
                    <a:solidFill>
                      <a:srgbClr val="2D357F"/>
                    </a:solidFill>
                    <a:effectLst/>
                    <a:latin typeface="+mj-lt"/>
                  </a:rPr>
                  <a:t>};</a:t>
                </a:r>
              </a:p>
              <a:p>
                <a:endParaRPr lang="pt-BR" sz="2400" b="0" i="0" dirty="0">
                  <a:solidFill>
                    <a:srgbClr val="2D357F"/>
                  </a:solidFill>
                  <a:effectLst/>
                  <a:latin typeface="+mj-lt"/>
                </a:endParaRPr>
              </a:p>
              <a:p>
                <a:endParaRPr lang="en-US" sz="2400" dirty="0">
                  <a:solidFill>
                    <a:srgbClr val="2D357F"/>
                  </a:solidFill>
                  <a:latin typeface="+mj-lt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5D28E960-9362-4528-2F43-824ADE2520B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96752"/>
                <a:ext cx="9144000" cy="4896544"/>
              </a:xfrm>
              <a:prstGeom prst="rect">
                <a:avLst/>
              </a:prstGeom>
              <a:blipFill>
                <a:blip r:embed="rId4"/>
                <a:stretch>
                  <a:fillRect l="-864"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E3DDE8DC-48FB-690D-32A8-57202420513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839" y="2955279"/>
            <a:ext cx="8702929" cy="94744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CB60CD2-DDA4-230C-7372-6468A0349AA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207" y="4994527"/>
            <a:ext cx="8963290" cy="824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943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0"/>
    </mc:Choice>
    <mc:Fallback xmlns="">
      <p:transition advTm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 descr="ergegegfweg&#10;"/>
          <p:cNvGrpSpPr/>
          <p:nvPr/>
        </p:nvGrpSpPr>
        <p:grpSpPr>
          <a:xfrm>
            <a:off x="0" y="0"/>
            <a:ext cx="9148223" cy="6858000"/>
            <a:chOff x="0" y="0"/>
            <a:chExt cx="9148223" cy="6858000"/>
          </a:xfrm>
        </p:grpSpPr>
        <p:pic>
          <p:nvPicPr>
            <p:cNvPr id="13" name="Picture 6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6" t="6898" b="71745"/>
            <a:stretch/>
          </p:blipFill>
          <p:spPr bwMode="auto">
            <a:xfrm>
              <a:off x="0" y="0"/>
              <a:ext cx="9144000" cy="27855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63" t="71516" r="109" b="-1"/>
            <a:stretch/>
          </p:blipFill>
          <p:spPr bwMode="auto">
            <a:xfrm>
              <a:off x="0" y="3131054"/>
              <a:ext cx="9148223" cy="3726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5D28E960-9362-4528-2F43-824ADE2520B3}"/>
              </a:ext>
            </a:extLst>
          </p:cNvPr>
          <p:cNvSpPr/>
          <p:nvPr/>
        </p:nvSpPr>
        <p:spPr>
          <a:xfrm>
            <a:off x="0" y="1196752"/>
            <a:ext cx="9144000" cy="309634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sz="2400" b="1" dirty="0" err="1">
                <a:solidFill>
                  <a:srgbClr val="2A3978"/>
                </a:solidFill>
              </a:rPr>
              <a:t>Array</a:t>
            </a:r>
            <a:r>
              <a:rPr lang="pt-PT" sz="2400" b="1" dirty="0">
                <a:solidFill>
                  <a:srgbClr val="2A3978"/>
                </a:solidFill>
              </a:rPr>
              <a:t> Unidimensional: </a:t>
            </a:r>
            <a:r>
              <a:rPr lang="pt-PT" sz="2400" b="1" dirty="0" err="1">
                <a:solidFill>
                  <a:srgbClr val="2A3978"/>
                </a:solidFill>
              </a:rPr>
              <a:t>caracteristicas</a:t>
            </a:r>
            <a:endParaRPr lang="pt-PT" sz="2400" b="1" dirty="0">
              <a:solidFill>
                <a:srgbClr val="2A3978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O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número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entre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parênteses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rectos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na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instrução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de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criação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de um array define o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espaço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de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memória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reservado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para o array.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Quando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criamos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um array,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todo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elemento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do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tipo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de dado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primitivo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é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inicializado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com valor </a:t>
            </a:r>
            <a:r>
              <a:rPr lang="en-US" sz="2400" b="1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0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Quando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se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trata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de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referência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a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objectos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os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elementos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do array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são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inicializados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com valor </a:t>
            </a:r>
            <a:r>
              <a:rPr lang="en-US" sz="2400" b="1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null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27733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0"/>
    </mc:Choice>
    <mc:Fallback xmlns="">
      <p:transition advTm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 descr="ergegegfweg&#10;"/>
          <p:cNvGrpSpPr/>
          <p:nvPr/>
        </p:nvGrpSpPr>
        <p:grpSpPr>
          <a:xfrm>
            <a:off x="0" y="0"/>
            <a:ext cx="9148223" cy="6858000"/>
            <a:chOff x="0" y="0"/>
            <a:chExt cx="9148223" cy="6858000"/>
          </a:xfrm>
        </p:grpSpPr>
        <p:pic>
          <p:nvPicPr>
            <p:cNvPr id="13" name="Picture 6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6" t="6898" b="71745"/>
            <a:stretch/>
          </p:blipFill>
          <p:spPr bwMode="auto">
            <a:xfrm>
              <a:off x="0" y="0"/>
              <a:ext cx="9144000" cy="27855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63" t="71516" r="109" b="-1"/>
            <a:stretch/>
          </p:blipFill>
          <p:spPr bwMode="auto">
            <a:xfrm>
              <a:off x="0" y="3131054"/>
              <a:ext cx="9148223" cy="3726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5D28E960-9362-4528-2F43-824ADE2520B3}"/>
              </a:ext>
            </a:extLst>
          </p:cNvPr>
          <p:cNvSpPr/>
          <p:nvPr/>
        </p:nvSpPr>
        <p:spPr>
          <a:xfrm>
            <a:off x="0" y="1196752"/>
            <a:ext cx="9144000" cy="25202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sz="2400" b="1" dirty="0" err="1">
                <a:solidFill>
                  <a:srgbClr val="2A3978"/>
                </a:solidFill>
              </a:rPr>
              <a:t>Array</a:t>
            </a:r>
            <a:r>
              <a:rPr lang="pt-PT" sz="2400" b="1" dirty="0">
                <a:solidFill>
                  <a:srgbClr val="2A3978"/>
                </a:solidFill>
              </a:rPr>
              <a:t> Unidimensional: atribuição</a:t>
            </a:r>
          </a:p>
          <a:p>
            <a:pPr algn="just"/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A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sintaxe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para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atribuição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de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valores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em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um array é:</a:t>
            </a:r>
          </a:p>
          <a:p>
            <a:pPr algn="just"/>
            <a:r>
              <a:rPr lang="pt-BR" sz="2400" b="0" i="0" dirty="0" err="1">
                <a:solidFill>
                  <a:srgbClr val="2D357F"/>
                </a:solidFill>
                <a:effectLst/>
                <a:latin typeface="+mj-lt"/>
              </a:rPr>
              <a:t>nome_array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[</a:t>
            </a:r>
            <a:r>
              <a:rPr lang="en-US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indice</a:t>
            </a:r>
            <a:r>
              <a:rPr lang="en-US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]= valor;</a:t>
            </a:r>
          </a:p>
          <a:p>
            <a:pPr algn="just"/>
            <a:endParaRPr lang="en-US" sz="2400" dirty="0">
              <a:solidFill>
                <a:srgbClr val="2D357F"/>
              </a:solidFill>
              <a:latin typeface="+mj-lt"/>
              <a:cs typeface="Arial" panose="020B0604020202020204" pitchFamily="34" charset="0"/>
            </a:endParaRPr>
          </a:p>
          <a:p>
            <a:pPr algn="just"/>
            <a:endParaRPr lang="en-US" sz="2400" dirty="0">
              <a:solidFill>
                <a:srgbClr val="2D357F"/>
              </a:solidFill>
              <a:latin typeface="+mj-lt"/>
              <a:cs typeface="Arial" panose="020B0604020202020204" pitchFamily="34" charset="0"/>
            </a:endParaRPr>
          </a:p>
          <a:p>
            <a:pPr algn="just"/>
            <a:endParaRPr lang="pt-PT" sz="2400" b="1" dirty="0">
              <a:solidFill>
                <a:srgbClr val="2A3978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D690E56-DF13-0D8A-DBB5-B3E9F49512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528" y="2619100"/>
            <a:ext cx="2088232" cy="1023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214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0"/>
    </mc:Choice>
    <mc:Fallback xmlns="">
      <p:transition advTm="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7469</TotalTime>
  <Words>529</Words>
  <Application>Microsoft Office PowerPoint</Application>
  <PresentationFormat>On-screen Show (4:3)</PresentationFormat>
  <Paragraphs>99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Cambria Math</vt:lpstr>
      <vt:lpstr>Courier New</vt:lpstr>
      <vt:lpstr>Myriad Pro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helena</dc:creator>
  <cp:lastModifiedBy>hgeneral</cp:lastModifiedBy>
  <cp:revision>777</cp:revision>
  <cp:lastPrinted>2016-05-31T06:00:14Z</cp:lastPrinted>
  <dcterms:created xsi:type="dcterms:W3CDTF">2016-03-14T10:10:54Z</dcterms:created>
  <dcterms:modified xsi:type="dcterms:W3CDTF">2023-09-15T11:35:19Z</dcterms:modified>
</cp:coreProperties>
</file>