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32"/>
  </p:notesMasterIdLst>
  <p:sldIdLst>
    <p:sldId id="296" r:id="rId2"/>
    <p:sldId id="329" r:id="rId3"/>
    <p:sldId id="335" r:id="rId4"/>
    <p:sldId id="336" r:id="rId5"/>
    <p:sldId id="337" r:id="rId6"/>
    <p:sldId id="338" r:id="rId7"/>
    <p:sldId id="339" r:id="rId8"/>
    <p:sldId id="340" r:id="rId9"/>
    <p:sldId id="341" r:id="rId10"/>
    <p:sldId id="345" r:id="rId11"/>
    <p:sldId id="342" r:id="rId12"/>
    <p:sldId id="346" r:id="rId13"/>
    <p:sldId id="343" r:id="rId14"/>
    <p:sldId id="347" r:id="rId15"/>
    <p:sldId id="348" r:id="rId16"/>
    <p:sldId id="344" r:id="rId17"/>
    <p:sldId id="349" r:id="rId18"/>
    <p:sldId id="350" r:id="rId19"/>
    <p:sldId id="351" r:id="rId20"/>
    <p:sldId id="352" r:id="rId21"/>
    <p:sldId id="353" r:id="rId22"/>
    <p:sldId id="354" r:id="rId23"/>
    <p:sldId id="355" r:id="rId24"/>
    <p:sldId id="356" r:id="rId25"/>
    <p:sldId id="334" r:id="rId26"/>
    <p:sldId id="357" r:id="rId27"/>
    <p:sldId id="358" r:id="rId28"/>
    <p:sldId id="359" r:id="rId29"/>
    <p:sldId id="360" r:id="rId30"/>
    <p:sldId id="328" r:id="rId31"/>
  </p:sldIdLst>
  <p:sldSz cx="9144000" cy="6858000" type="screen4x3"/>
  <p:notesSz cx="6797675" cy="9926638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ção Predefinida" id="{7E00A9E2-119D-40EF-A5C0-65315EDCDA39}">
          <p14:sldIdLst>
            <p14:sldId id="296"/>
            <p14:sldId id="329"/>
            <p14:sldId id="335"/>
            <p14:sldId id="336"/>
            <p14:sldId id="337"/>
            <p14:sldId id="338"/>
            <p14:sldId id="339"/>
            <p14:sldId id="340"/>
            <p14:sldId id="341"/>
            <p14:sldId id="345"/>
            <p14:sldId id="342"/>
            <p14:sldId id="346"/>
            <p14:sldId id="343"/>
            <p14:sldId id="347"/>
            <p14:sldId id="348"/>
            <p14:sldId id="344"/>
            <p14:sldId id="349"/>
            <p14:sldId id="350"/>
            <p14:sldId id="351"/>
            <p14:sldId id="352"/>
            <p14:sldId id="353"/>
            <p14:sldId id="354"/>
            <p14:sldId id="355"/>
            <p14:sldId id="356"/>
            <p14:sldId id="334"/>
            <p14:sldId id="357"/>
            <p14:sldId id="358"/>
            <p14:sldId id="359"/>
            <p14:sldId id="360"/>
            <p14:sldId id="32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3263"/>
    <a:srgbClr val="2A3978"/>
    <a:srgbClr val="243466"/>
    <a:srgbClr val="BCBDBF"/>
    <a:srgbClr val="374E9C"/>
    <a:srgbClr val="989A9D"/>
    <a:srgbClr val="425FBC"/>
    <a:srgbClr val="495861"/>
    <a:srgbClr val="2D357F"/>
    <a:srgbClr val="1A32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25E5076-3810-47DD-B79F-674D7AD40C01}" styleName="Estilo Escuro 1 - Destaqu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Estilo E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113A9D2-9D6B-4929-AA2D-F23B5EE8CBE7}" styleName="Estilo com Tema 2 - Destaqu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Estilo com Tema 1 - Destaqu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Sem Estilo, Sem Grelh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em Estilo, Tabela com Grelh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8D230F3-CF80-4859-8CE7-A43EE81993B5}" styleName="Estilo Claro 1 - Destaqu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Estilo Claro 1 - Destaqu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202B0CA-FC54-4496-8BCA-5EF66A818D29}" styleName="Estilo E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46F890A9-2807-4EBB-B81D-B2AA78EC7F39}" styleName="Estilo Escuro 2 - Destaque 5/Destaqu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Estilo Escuro 2 - Destaque 1/Destaqu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Estilo Escuro 2 - Destaque 3/Destaqu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AF606853-7671-496A-8E4F-DF71F8EC918B}" styleName="Estilo Escuro 1 - Destaque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Estilo Escuro 1 - Destaque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Estilo Mé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99" autoAdjust="0"/>
    <p:restoredTop sz="94676" autoAdjust="0"/>
  </p:normalViewPr>
  <p:slideViewPr>
    <p:cSldViewPr>
      <p:cViewPr varScale="1">
        <p:scale>
          <a:sx n="87" d="100"/>
          <a:sy n="87" d="100"/>
        </p:scale>
        <p:origin x="99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20B12-CA3B-43AE-8EA9-BE21E357C4A2}" type="datetimeFigureOut">
              <a:rPr lang="pt-PT" smtClean="0"/>
              <a:pPr/>
              <a:t>10/10/2023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83E0ED-A8F9-40F6-9FDB-39BC2D7FC4E0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49855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216F3-9BA3-4867-ABAE-26125BCFBDCD}" type="datetime1">
              <a:rPr lang="pt-PT" smtClean="0"/>
              <a:pPr/>
              <a:t>10/10/2023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5C2C-51E4-47E4-9DFB-3AC4C5D92474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AB45-1F73-49B8-B8F9-45C5BBD5F4F5}" type="datetime1">
              <a:rPr lang="pt-PT" smtClean="0"/>
              <a:pPr/>
              <a:t>10/10/2023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5C2C-51E4-47E4-9DFB-3AC4C5D92474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CBB8-F59D-41B8-8736-CECDA71FF702}" type="datetime1">
              <a:rPr lang="pt-PT" smtClean="0"/>
              <a:pPr/>
              <a:t>10/10/2023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5C2C-51E4-47E4-9DFB-3AC4C5D92474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F9223-BCE3-4A62-97FB-D4060E8C16DC}" type="datetime1">
              <a:rPr lang="pt-PT" smtClean="0"/>
              <a:pPr/>
              <a:t>10/10/2023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5C2C-51E4-47E4-9DFB-3AC4C5D92474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D7578-E956-43C9-8E4D-8B2DFF5081AF}" type="datetime1">
              <a:rPr lang="pt-PT" smtClean="0"/>
              <a:pPr/>
              <a:t>10/10/2023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5C2C-51E4-47E4-9DFB-3AC4C5D92474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503B-297F-476B-BDAC-EA08AAC06EAF}" type="datetime1">
              <a:rPr lang="pt-PT" smtClean="0"/>
              <a:pPr/>
              <a:t>10/10/2023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5C2C-51E4-47E4-9DFB-3AC4C5D92474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8DD04-52D3-40ED-A34A-852C9F53B4E5}" type="datetime1">
              <a:rPr lang="pt-PT" smtClean="0"/>
              <a:pPr/>
              <a:t>10/10/2023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5C2C-51E4-47E4-9DFB-3AC4C5D92474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DF3C9-E003-446F-9DF7-57D79AEB50B1}" type="datetime1">
              <a:rPr lang="pt-PT" smtClean="0"/>
              <a:pPr/>
              <a:t>10/10/2023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5C2C-51E4-47E4-9DFB-3AC4C5D92474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3E144-2E01-42B8-B3F5-7E007DFAE2D8}" type="datetime1">
              <a:rPr lang="pt-PT" smtClean="0"/>
              <a:pPr/>
              <a:t>10/10/2023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5C2C-51E4-47E4-9DFB-3AC4C5D92474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BBB1-B844-4654-B226-A7F5B1394EA0}" type="datetime1">
              <a:rPr lang="pt-PT" smtClean="0"/>
              <a:pPr/>
              <a:t>10/10/2023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5C2C-51E4-47E4-9DFB-3AC4C5D92474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0960A-83B9-4B32-9E27-C04020E5AC68}" type="datetime1">
              <a:rPr lang="pt-PT" smtClean="0"/>
              <a:pPr/>
              <a:t>10/10/2023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5C2C-51E4-47E4-9DFB-3AC4C5D92474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6B52F-B6E5-4C25-BCD6-D81BFA0B7D07}" type="datetime1">
              <a:rPr lang="pt-PT" smtClean="0"/>
              <a:pPr/>
              <a:t>10/10/2023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F5C2C-51E4-47E4-9DFB-3AC4C5D92474}" type="slidenum">
              <a:rPr lang="pt-PT" smtClean="0"/>
              <a:pPr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9505" y="-6350"/>
            <a:ext cx="9907588" cy="687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5077965" y="2854677"/>
            <a:ext cx="403244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PT" b="1" dirty="0">
                <a:latin typeface="Myriad Pro" pitchFamily="34" charset="0"/>
              </a:rPr>
              <a:t>ISUTC</a:t>
            </a:r>
            <a:r>
              <a:rPr lang="pt-PT" dirty="0">
                <a:latin typeface="Myriad Pro" pitchFamily="34" charset="0"/>
              </a:rPr>
              <a:t> INSTITUTO </a:t>
            </a:r>
            <a:r>
              <a:rPr lang="pt-PT" b="1" dirty="0">
                <a:latin typeface="Myriad Pro" pitchFamily="34" charset="0"/>
              </a:rPr>
              <a:t>SUPERIOR</a:t>
            </a:r>
            <a:r>
              <a:rPr lang="pt-PT" dirty="0">
                <a:latin typeface="Myriad Pro" pitchFamily="34" charset="0"/>
              </a:rPr>
              <a:t> DE </a:t>
            </a:r>
          </a:p>
          <a:p>
            <a:r>
              <a:rPr lang="pt-PT" b="1" dirty="0">
                <a:latin typeface="Myriad Pro" pitchFamily="34" charset="0"/>
              </a:rPr>
              <a:t>TRANSPORTES</a:t>
            </a:r>
            <a:r>
              <a:rPr lang="pt-PT" dirty="0">
                <a:latin typeface="Myriad Pro" pitchFamily="34" charset="0"/>
              </a:rPr>
              <a:t> E </a:t>
            </a:r>
            <a:r>
              <a:rPr lang="pt-PT" b="1" dirty="0">
                <a:latin typeface="Myriad Pro" pitchFamily="34" charset="0"/>
              </a:rPr>
              <a:t>COMUNICAÇÕES</a:t>
            </a:r>
          </a:p>
        </p:txBody>
      </p:sp>
      <p:pic>
        <p:nvPicPr>
          <p:cNvPr id="2053" name="Picture 5" descr="C:\Users\smaia.ISUTC\Desktop\ENTER\logos\ISUTC ProfPic 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763805"/>
            <a:ext cx="3024336" cy="1412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1">
            <a:extLst>
              <a:ext uri="{FF2B5EF4-FFF2-40B4-BE49-F238E27FC236}">
                <a16:creationId xmlns:a16="http://schemas.microsoft.com/office/drawing/2014/main" id="{5B60D95D-63FD-4550-0A15-C0313C9E2592}"/>
              </a:ext>
            </a:extLst>
          </p:cNvPr>
          <p:cNvSpPr txBox="1"/>
          <p:nvPr/>
        </p:nvSpPr>
        <p:spPr>
          <a:xfrm>
            <a:off x="5220072" y="3573016"/>
            <a:ext cx="403244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PT" b="1" dirty="0">
                <a:latin typeface="Myriad Pro" pitchFamily="34" charset="0"/>
              </a:rPr>
              <a:t>PROGRAMAÇÃO I</a:t>
            </a:r>
          </a:p>
        </p:txBody>
      </p:sp>
    </p:spTree>
    <p:extLst>
      <p:ext uri="{BB962C8B-B14F-4D97-AF65-F5344CB8AC3E}">
        <p14:creationId xmlns:p14="http://schemas.microsoft.com/office/powerpoint/2010/main" val="40761602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 descr="ergegegfweg&#10;"/>
          <p:cNvGrpSpPr/>
          <p:nvPr/>
        </p:nvGrpSpPr>
        <p:grpSpPr>
          <a:xfrm>
            <a:off x="0" y="0"/>
            <a:ext cx="9148223" cy="6858000"/>
            <a:chOff x="0" y="0"/>
            <a:chExt cx="9148223" cy="6858000"/>
          </a:xfrm>
        </p:grpSpPr>
        <p:pic>
          <p:nvPicPr>
            <p:cNvPr id="13" name="Picture 6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6" t="6898" b="71745"/>
            <a:stretch/>
          </p:blipFill>
          <p:spPr bwMode="auto">
            <a:xfrm>
              <a:off x="0" y="0"/>
              <a:ext cx="9144000" cy="27855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63" t="71516" r="109" b="-1"/>
            <a:stretch/>
          </p:blipFill>
          <p:spPr bwMode="auto">
            <a:xfrm>
              <a:off x="0" y="3131054"/>
              <a:ext cx="9148223" cy="3726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C358767F-3E92-5702-7EC1-2D8982B998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560" y="1246646"/>
            <a:ext cx="7488832" cy="5065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5068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0"/>
    </mc:Choice>
    <mc:Fallback>
      <p:transition advTm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 descr="ergegegfweg&#10;"/>
          <p:cNvGrpSpPr/>
          <p:nvPr/>
        </p:nvGrpSpPr>
        <p:grpSpPr>
          <a:xfrm>
            <a:off x="0" y="0"/>
            <a:ext cx="9148223" cy="6858000"/>
            <a:chOff x="0" y="0"/>
            <a:chExt cx="9148223" cy="6858000"/>
          </a:xfrm>
        </p:grpSpPr>
        <p:pic>
          <p:nvPicPr>
            <p:cNvPr id="13" name="Picture 6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6" t="6898" b="71745"/>
            <a:stretch/>
          </p:blipFill>
          <p:spPr bwMode="auto">
            <a:xfrm>
              <a:off x="0" y="0"/>
              <a:ext cx="9144000" cy="27855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63" t="71516" r="109" b="-1"/>
            <a:stretch/>
          </p:blipFill>
          <p:spPr bwMode="auto">
            <a:xfrm>
              <a:off x="0" y="3131054"/>
              <a:ext cx="9148223" cy="3726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5D28E960-9362-4528-2F43-824ADE2520B3}"/>
              </a:ext>
            </a:extLst>
          </p:cNvPr>
          <p:cNvSpPr/>
          <p:nvPr/>
        </p:nvSpPr>
        <p:spPr>
          <a:xfrm>
            <a:off x="0" y="1196752"/>
            <a:ext cx="9144000" cy="28757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sz="2400" b="1" dirty="0">
                <a:solidFill>
                  <a:srgbClr val="2A3978"/>
                </a:solidFill>
              </a:rPr>
              <a:t>Métodos (funções): Estrutura de um método - tipo de retorno</a:t>
            </a:r>
            <a:endParaRPr kumimoji="0" lang="en-US" altLang="en-US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r>
              <a:rPr lang="pt-PT" sz="2400" b="1" dirty="0">
                <a:solidFill>
                  <a:srgbClr val="2A3978"/>
                </a:solidFill>
              </a:rPr>
              <a:t>Tipo de retorno </a:t>
            </a:r>
            <a:r>
              <a:rPr lang="pt-PT" sz="2400" dirty="0">
                <a:solidFill>
                  <a:srgbClr val="2A3978"/>
                </a:solidFill>
              </a:rPr>
              <a:t>refere-se ao tipo de dado retornado pelo método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PT" sz="2400" b="1" i="1" dirty="0" err="1">
                <a:solidFill>
                  <a:srgbClr val="233263"/>
                </a:solidFill>
              </a:rPr>
              <a:t>void</a:t>
            </a:r>
            <a:r>
              <a:rPr lang="pt-PT" sz="2400" b="1" i="1" dirty="0">
                <a:solidFill>
                  <a:srgbClr val="233263"/>
                </a:solidFill>
              </a:rPr>
              <a:t> </a:t>
            </a:r>
            <a:r>
              <a:rPr lang="pt-PT" sz="2400" b="1" i="1" dirty="0" err="1">
                <a:solidFill>
                  <a:srgbClr val="233263"/>
                </a:solidFill>
              </a:rPr>
              <a:t>type</a:t>
            </a:r>
            <a:r>
              <a:rPr lang="pt-PT" sz="2400" b="1" dirty="0">
                <a:solidFill>
                  <a:srgbClr val="233263"/>
                </a:solidFill>
              </a:rPr>
              <a:t> : </a:t>
            </a:r>
            <a:r>
              <a:rPr lang="pt-PT" sz="2400" dirty="0">
                <a:solidFill>
                  <a:srgbClr val="233263"/>
                </a:solidFill>
              </a:rPr>
              <a:t>método que quando declarado, não devolvem um valor específico.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PT" sz="2400" b="1" i="1" dirty="0" err="1">
                <a:solidFill>
                  <a:srgbClr val="233263"/>
                </a:solidFill>
              </a:rPr>
              <a:t>return</a:t>
            </a:r>
            <a:r>
              <a:rPr lang="pt-PT" sz="2400" b="1" i="1" dirty="0">
                <a:solidFill>
                  <a:srgbClr val="233263"/>
                </a:solidFill>
              </a:rPr>
              <a:t> </a:t>
            </a:r>
            <a:r>
              <a:rPr lang="pt-PT" sz="2400" b="1" i="1" dirty="0" err="1">
                <a:solidFill>
                  <a:srgbClr val="233263"/>
                </a:solidFill>
              </a:rPr>
              <a:t>type</a:t>
            </a:r>
            <a:r>
              <a:rPr lang="pt-PT" sz="2400" b="1" i="1" dirty="0">
                <a:solidFill>
                  <a:srgbClr val="233263"/>
                </a:solidFill>
              </a:rPr>
              <a:t> </a:t>
            </a:r>
            <a:r>
              <a:rPr lang="pt-PT" sz="2400" b="1" dirty="0">
                <a:solidFill>
                  <a:srgbClr val="233263"/>
                </a:solidFill>
              </a:rPr>
              <a:t>: </a:t>
            </a:r>
            <a:r>
              <a:rPr lang="pt-PT" sz="2400" dirty="0">
                <a:solidFill>
                  <a:srgbClr val="233263"/>
                </a:solidFill>
              </a:rPr>
              <a:t>métodos que quando declarados, devolvem sempre um valor [referente a um determinado tipo de dado em java]. </a:t>
            </a:r>
          </a:p>
          <a:p>
            <a:r>
              <a:rPr lang="pt-PT" sz="2400" dirty="0">
                <a:solidFill>
                  <a:srgbClr val="233263"/>
                </a:solidFill>
              </a:rPr>
              <a:t>Estes por norma, terminam sempre com um </a:t>
            </a:r>
            <a:r>
              <a:rPr lang="pt-PT" sz="2400" i="1" dirty="0" err="1">
                <a:solidFill>
                  <a:srgbClr val="233263"/>
                </a:solidFill>
              </a:rPr>
              <a:t>statement</a:t>
            </a:r>
            <a:r>
              <a:rPr lang="pt-PT" sz="2400" dirty="0">
                <a:solidFill>
                  <a:srgbClr val="233263"/>
                </a:solidFill>
              </a:rPr>
              <a:t> </a:t>
            </a:r>
            <a:r>
              <a:rPr lang="pt-PT" sz="2400" b="1" i="1" dirty="0" err="1">
                <a:solidFill>
                  <a:srgbClr val="233263"/>
                </a:solidFill>
              </a:rPr>
              <a:t>return</a:t>
            </a:r>
            <a:r>
              <a:rPr lang="pt-PT" sz="2400" b="1" dirty="0">
                <a:solidFill>
                  <a:srgbClr val="233263"/>
                </a:solidFill>
              </a:rPr>
              <a:t>.</a:t>
            </a:r>
            <a:endParaRPr lang="pt-PT" sz="2400" b="1" dirty="0">
              <a:solidFill>
                <a:srgbClr val="2A397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064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0"/>
    </mc:Choice>
    <mc:Fallback>
      <p:transition advTm="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 descr="ergegegfweg&#10;"/>
          <p:cNvGrpSpPr/>
          <p:nvPr/>
        </p:nvGrpSpPr>
        <p:grpSpPr>
          <a:xfrm>
            <a:off x="0" y="0"/>
            <a:ext cx="9148223" cy="6858000"/>
            <a:chOff x="0" y="0"/>
            <a:chExt cx="9148223" cy="6858000"/>
          </a:xfrm>
        </p:grpSpPr>
        <p:pic>
          <p:nvPicPr>
            <p:cNvPr id="13" name="Picture 6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6" t="6898" b="71745"/>
            <a:stretch/>
          </p:blipFill>
          <p:spPr bwMode="auto">
            <a:xfrm>
              <a:off x="0" y="0"/>
              <a:ext cx="9144000" cy="27855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63" t="71516" r="109" b="-1"/>
            <a:stretch/>
          </p:blipFill>
          <p:spPr bwMode="auto">
            <a:xfrm>
              <a:off x="0" y="3131054"/>
              <a:ext cx="9148223" cy="3726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F7AFCC26-5F92-9ACF-9A50-8172874116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1600" y="1268760"/>
            <a:ext cx="6550669" cy="5074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170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0"/>
    </mc:Choice>
    <mc:Fallback>
      <p:transition advTm="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 descr="ergegegfweg&#10;"/>
          <p:cNvGrpSpPr/>
          <p:nvPr/>
        </p:nvGrpSpPr>
        <p:grpSpPr>
          <a:xfrm>
            <a:off x="0" y="0"/>
            <a:ext cx="9148223" cy="6858000"/>
            <a:chOff x="0" y="0"/>
            <a:chExt cx="9148223" cy="6858000"/>
          </a:xfrm>
        </p:grpSpPr>
        <p:pic>
          <p:nvPicPr>
            <p:cNvPr id="13" name="Picture 6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6" t="6898" b="71745"/>
            <a:stretch/>
          </p:blipFill>
          <p:spPr bwMode="auto">
            <a:xfrm>
              <a:off x="0" y="0"/>
              <a:ext cx="9144000" cy="27855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63" t="71516" r="109" b="-1"/>
            <a:stretch/>
          </p:blipFill>
          <p:spPr bwMode="auto">
            <a:xfrm>
              <a:off x="0" y="3131054"/>
              <a:ext cx="9148223" cy="3726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5D28E960-9362-4528-2F43-824ADE2520B3}"/>
              </a:ext>
            </a:extLst>
          </p:cNvPr>
          <p:cNvSpPr/>
          <p:nvPr/>
        </p:nvSpPr>
        <p:spPr>
          <a:xfrm>
            <a:off x="0" y="1196752"/>
            <a:ext cx="9144000" cy="3960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sz="2400" b="1" dirty="0">
                <a:solidFill>
                  <a:srgbClr val="2A3978"/>
                </a:solidFill>
              </a:rPr>
              <a:t>Métodos (funções): Estrutura de um método - </a:t>
            </a:r>
            <a:r>
              <a:rPr lang="pt-PT" sz="2400" b="1" dirty="0" err="1">
                <a:solidFill>
                  <a:srgbClr val="2A3978"/>
                </a:solidFill>
              </a:rPr>
              <a:t>nomeMetodo</a:t>
            </a:r>
            <a:endParaRPr kumimoji="0" lang="en-US" altLang="en-US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r>
              <a:rPr lang="pt-BR" sz="2400" b="1" i="0" dirty="0">
                <a:solidFill>
                  <a:srgbClr val="233263"/>
                </a:solidFill>
                <a:effectLst/>
                <a:latin typeface="+mj-lt"/>
              </a:rPr>
              <a:t>Nome do método</a:t>
            </a:r>
            <a:r>
              <a:rPr lang="pt-BR" sz="2400" b="0" i="0" dirty="0">
                <a:solidFill>
                  <a:srgbClr val="233263"/>
                </a:solidFill>
                <a:effectLst/>
                <a:latin typeface="+mj-lt"/>
              </a:rPr>
              <a:t>: utilizam as mesmas regras para dar nome uma variável, o que mais deve considerar: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b="0" i="0" dirty="0">
                <a:solidFill>
                  <a:srgbClr val="233263"/>
                </a:solidFill>
                <a:effectLst/>
                <a:latin typeface="+mj-lt"/>
              </a:rPr>
              <a:t>pode ser qualquer palavra ou frase, desde que iniciada por uma letra.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b="0" i="0" dirty="0">
                <a:solidFill>
                  <a:srgbClr val="233263"/>
                </a:solidFill>
                <a:effectLst/>
                <a:latin typeface="+mj-lt"/>
              </a:rPr>
              <a:t>Se o nome for uma frase, não pode conter espaços em branco.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b="0" i="0" dirty="0">
                <a:solidFill>
                  <a:srgbClr val="233263"/>
                </a:solidFill>
                <a:effectLst/>
                <a:latin typeface="+mj-lt"/>
              </a:rPr>
              <a:t>Por padrão, todo nome de método inicia com letra minúscula.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dirty="0">
                <a:solidFill>
                  <a:srgbClr val="233263"/>
                </a:solidFill>
                <a:latin typeface="+mj-lt"/>
              </a:rPr>
              <a:t>O nome é constituído por verbos:  </a:t>
            </a:r>
            <a:r>
              <a:rPr lang="pt-BR" sz="2400" b="1" dirty="0">
                <a:solidFill>
                  <a:srgbClr val="233263"/>
                </a:solidFill>
                <a:latin typeface="+mj-lt"/>
              </a:rPr>
              <a:t>calcular, somar, imprimir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b="1" dirty="0">
                <a:solidFill>
                  <a:srgbClr val="233263"/>
                </a:solidFill>
                <a:latin typeface="+mj-lt"/>
              </a:rPr>
              <a:t>Não pode dar declarar 2 métodos com a mesma estrutura, isto é, mesmo nome, tipo de retorno e parâmetros. </a:t>
            </a:r>
            <a:endParaRPr lang="pt-PT" sz="2400" b="1" dirty="0">
              <a:solidFill>
                <a:srgbClr val="233263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73450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0"/>
    </mc:Choice>
    <mc:Fallback>
      <p:transition advTm="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 descr="ergegegfweg&#10;"/>
          <p:cNvGrpSpPr/>
          <p:nvPr/>
        </p:nvGrpSpPr>
        <p:grpSpPr>
          <a:xfrm>
            <a:off x="0" y="0"/>
            <a:ext cx="9148223" cy="6858000"/>
            <a:chOff x="0" y="0"/>
            <a:chExt cx="9148223" cy="6858000"/>
          </a:xfrm>
        </p:grpSpPr>
        <p:pic>
          <p:nvPicPr>
            <p:cNvPr id="13" name="Picture 6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6" t="6898" b="71745"/>
            <a:stretch/>
          </p:blipFill>
          <p:spPr bwMode="auto">
            <a:xfrm>
              <a:off x="0" y="0"/>
              <a:ext cx="9144000" cy="27855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63" t="71516" r="109" b="-1"/>
            <a:stretch/>
          </p:blipFill>
          <p:spPr bwMode="auto">
            <a:xfrm>
              <a:off x="0" y="3131054"/>
              <a:ext cx="9148223" cy="3726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9377A388-E878-0EB7-B378-1F1C886B16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552" y="1340768"/>
            <a:ext cx="7243972" cy="4863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123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0"/>
    </mc:Choice>
    <mc:Fallback>
      <p:transition advTm="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 descr="ergegegfweg&#10;"/>
          <p:cNvGrpSpPr/>
          <p:nvPr/>
        </p:nvGrpSpPr>
        <p:grpSpPr>
          <a:xfrm>
            <a:off x="0" y="0"/>
            <a:ext cx="9148223" cy="6858000"/>
            <a:chOff x="0" y="0"/>
            <a:chExt cx="9148223" cy="6858000"/>
          </a:xfrm>
        </p:grpSpPr>
        <p:pic>
          <p:nvPicPr>
            <p:cNvPr id="13" name="Picture 6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6" t="6898" b="71745"/>
            <a:stretch/>
          </p:blipFill>
          <p:spPr bwMode="auto">
            <a:xfrm>
              <a:off x="0" y="0"/>
              <a:ext cx="9144000" cy="27855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63" t="71516" r="109" b="-1"/>
            <a:stretch/>
          </p:blipFill>
          <p:spPr bwMode="auto">
            <a:xfrm>
              <a:off x="0" y="3131054"/>
              <a:ext cx="9148223" cy="3726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7450F05F-C0FF-19DF-51A4-D6F175DAD7A6}"/>
              </a:ext>
            </a:extLst>
          </p:cNvPr>
          <p:cNvGrpSpPr/>
          <p:nvPr/>
        </p:nvGrpSpPr>
        <p:grpSpPr>
          <a:xfrm>
            <a:off x="6126634" y="2181142"/>
            <a:ext cx="2885275" cy="2786082"/>
            <a:chOff x="4071938" y="1928813"/>
            <a:chExt cx="2719239" cy="914400"/>
          </a:xfrm>
        </p:grpSpPr>
        <p:sp>
          <p:nvSpPr>
            <p:cNvPr id="4" name="Right Brace 3">
              <a:extLst>
                <a:ext uri="{FF2B5EF4-FFF2-40B4-BE49-F238E27FC236}">
                  <a16:creationId xmlns:a16="http://schemas.microsoft.com/office/drawing/2014/main" id="{8958936E-5859-775F-4FDC-C3D006CF50C8}"/>
                </a:ext>
              </a:extLst>
            </p:cNvPr>
            <p:cNvSpPr/>
            <p:nvPr/>
          </p:nvSpPr>
          <p:spPr>
            <a:xfrm>
              <a:off x="4071938" y="1928813"/>
              <a:ext cx="155575" cy="914400"/>
            </a:xfrm>
            <a:prstGeom prst="rightBrac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vert="vert270" anchor="ctr"/>
            <a:lstStyle/>
            <a:p>
              <a:pPr algn="ctr">
                <a:defRPr/>
              </a:pPr>
              <a:endParaRPr lang="pt-PT" dirty="0">
                <a:solidFill>
                  <a:srgbClr val="FF0000"/>
                </a:solidFill>
              </a:endParaRPr>
            </a:p>
          </p:txBody>
        </p:sp>
        <p:sp>
          <p:nvSpPr>
            <p:cNvPr id="6" name="Rectangle 21">
              <a:extLst>
                <a:ext uri="{FF2B5EF4-FFF2-40B4-BE49-F238E27FC236}">
                  <a16:creationId xmlns:a16="http://schemas.microsoft.com/office/drawing/2014/main" id="{2CD1FD05-C71A-AB5C-A2CB-6C267AA683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8327" y="2205116"/>
              <a:ext cx="2482850" cy="3131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pt-BR" sz="1400" b="1" i="1" dirty="0"/>
                <a:t>Apesar do mesmo nome de método e mesmo tipo todos tem tipos de parâmetros diferentes.</a:t>
              </a:r>
              <a:endParaRPr lang="pt-PT" sz="1400" b="1" i="1" dirty="0"/>
            </a:p>
          </p:txBody>
        </p:sp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id="{B6E48D3F-0038-102A-EDE6-7DE02325E9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2" y="1916832"/>
            <a:ext cx="5388044" cy="3914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540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0"/>
    </mc:Choice>
    <mc:Fallback>
      <p:transition advTm="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 descr="ergegegfweg&#10;"/>
          <p:cNvGrpSpPr/>
          <p:nvPr/>
        </p:nvGrpSpPr>
        <p:grpSpPr>
          <a:xfrm>
            <a:off x="0" y="0"/>
            <a:ext cx="9148223" cy="6858000"/>
            <a:chOff x="0" y="0"/>
            <a:chExt cx="9148223" cy="6858000"/>
          </a:xfrm>
        </p:grpSpPr>
        <p:pic>
          <p:nvPicPr>
            <p:cNvPr id="13" name="Picture 6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6" t="6898" b="71745"/>
            <a:stretch/>
          </p:blipFill>
          <p:spPr bwMode="auto">
            <a:xfrm>
              <a:off x="0" y="0"/>
              <a:ext cx="9144000" cy="27855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63" t="71516" r="109" b="-1"/>
            <a:stretch/>
          </p:blipFill>
          <p:spPr bwMode="auto">
            <a:xfrm>
              <a:off x="0" y="3131054"/>
              <a:ext cx="9148223" cy="3726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5D28E960-9362-4528-2F43-824ADE2520B3}"/>
              </a:ext>
            </a:extLst>
          </p:cNvPr>
          <p:cNvSpPr/>
          <p:nvPr/>
        </p:nvSpPr>
        <p:spPr>
          <a:xfrm>
            <a:off x="0" y="1196754"/>
            <a:ext cx="9144000" cy="16425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sz="2400" b="1" dirty="0">
                <a:solidFill>
                  <a:srgbClr val="2A3978"/>
                </a:solidFill>
              </a:rPr>
              <a:t>Métodos (funções): Estrutura de um método – Lista de argumentos</a:t>
            </a:r>
            <a:endParaRPr kumimoji="0" lang="en-US" altLang="en-US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r>
              <a:rPr lang="pt-BR" sz="2400" b="0" i="0" dirty="0">
                <a:solidFill>
                  <a:srgbClr val="233263"/>
                </a:solidFill>
                <a:effectLst/>
                <a:latin typeface="+mj-lt"/>
              </a:rPr>
              <a:t>A lista de argumentos é a lista de valores que o método vai precisar, obedecendo a sintaxe:</a:t>
            </a:r>
          </a:p>
          <a:p>
            <a:r>
              <a:rPr lang="pt-BR" sz="2400" dirty="0">
                <a:solidFill>
                  <a:srgbClr val="233263"/>
                </a:solidFill>
                <a:latin typeface="+mj-lt"/>
              </a:rPr>
              <a:t>[tipo1][nome1], [tipo2][nome],…, [</a:t>
            </a:r>
            <a:r>
              <a:rPr lang="pt-BR" sz="2400" dirty="0" err="1">
                <a:solidFill>
                  <a:srgbClr val="233263"/>
                </a:solidFill>
                <a:latin typeface="+mj-lt"/>
              </a:rPr>
              <a:t>tipoN</a:t>
            </a:r>
            <a:r>
              <a:rPr lang="pt-BR" sz="2400" dirty="0">
                <a:solidFill>
                  <a:srgbClr val="233263"/>
                </a:solidFill>
                <a:latin typeface="+mj-lt"/>
              </a:rPr>
              <a:t>][</a:t>
            </a:r>
            <a:r>
              <a:rPr lang="pt-BR" sz="2400" dirty="0" err="1">
                <a:solidFill>
                  <a:srgbClr val="233263"/>
                </a:solidFill>
                <a:latin typeface="+mj-lt"/>
              </a:rPr>
              <a:t>nomeN</a:t>
            </a:r>
            <a:r>
              <a:rPr lang="pt-BR" sz="2400" dirty="0">
                <a:solidFill>
                  <a:srgbClr val="233263"/>
                </a:solidFill>
                <a:latin typeface="+mj-lt"/>
              </a:rPr>
              <a:t>], </a:t>
            </a:r>
            <a:endParaRPr lang="pt-PT" sz="2400" b="1" dirty="0">
              <a:solidFill>
                <a:srgbClr val="233263"/>
              </a:solidFill>
              <a:latin typeface="+mj-lt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35B4CAC-3ADF-9809-6EF2-8543102D70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1600" y="2839306"/>
            <a:ext cx="6184627" cy="3471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0371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0"/>
    </mc:Choice>
    <mc:Fallback>
      <p:transition advTm="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 descr="ergegegfweg&#10;"/>
          <p:cNvGrpSpPr/>
          <p:nvPr/>
        </p:nvGrpSpPr>
        <p:grpSpPr>
          <a:xfrm>
            <a:off x="0" y="0"/>
            <a:ext cx="9148223" cy="6858000"/>
            <a:chOff x="0" y="0"/>
            <a:chExt cx="9148223" cy="6858000"/>
          </a:xfrm>
        </p:grpSpPr>
        <p:pic>
          <p:nvPicPr>
            <p:cNvPr id="13" name="Picture 6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6" t="6898" b="71745"/>
            <a:stretch/>
          </p:blipFill>
          <p:spPr bwMode="auto">
            <a:xfrm>
              <a:off x="0" y="0"/>
              <a:ext cx="9144000" cy="27855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63" t="71516" r="109" b="-1"/>
            <a:stretch/>
          </p:blipFill>
          <p:spPr bwMode="auto">
            <a:xfrm>
              <a:off x="0" y="3131054"/>
              <a:ext cx="9148223" cy="3726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5D28E960-9362-4528-2F43-824ADE2520B3}"/>
              </a:ext>
            </a:extLst>
          </p:cNvPr>
          <p:cNvSpPr/>
          <p:nvPr/>
        </p:nvSpPr>
        <p:spPr>
          <a:xfrm>
            <a:off x="0" y="1196754"/>
            <a:ext cx="9144000" cy="16425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sz="2400" b="1" dirty="0">
                <a:solidFill>
                  <a:srgbClr val="2A3978"/>
                </a:solidFill>
              </a:rPr>
              <a:t>Métodos (funções): Parâmetros </a:t>
            </a:r>
            <a:r>
              <a:rPr lang="pt-PT" sz="2400" b="1" dirty="0" err="1">
                <a:solidFill>
                  <a:srgbClr val="2A3978"/>
                </a:solidFill>
              </a:rPr>
              <a:t>Vs</a:t>
            </a:r>
            <a:r>
              <a:rPr lang="pt-PT" sz="2400" b="1" dirty="0">
                <a:solidFill>
                  <a:srgbClr val="2A3978"/>
                </a:solidFill>
              </a:rPr>
              <a:t> Argumentos</a:t>
            </a:r>
            <a:endParaRPr kumimoji="0" lang="en-US" altLang="en-US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lvl="0" algn="just"/>
            <a:r>
              <a:rPr lang="pt-PT" sz="2400" b="1" dirty="0" err="1">
                <a:solidFill>
                  <a:srgbClr val="233263"/>
                </a:solidFill>
              </a:rPr>
              <a:t>Parâmentos</a:t>
            </a:r>
            <a:r>
              <a:rPr lang="pt-PT" sz="2400" b="1" dirty="0">
                <a:solidFill>
                  <a:srgbClr val="233263"/>
                </a:solidFill>
              </a:rPr>
              <a:t>, </a:t>
            </a:r>
            <a:r>
              <a:rPr lang="pt-PT" sz="2400" dirty="0">
                <a:solidFill>
                  <a:srgbClr val="233263"/>
                </a:solidFill>
              </a:rPr>
              <a:t>é um conjunto de nomes no formato </a:t>
            </a:r>
          </a:p>
          <a:p>
            <a:pPr lvl="0" algn="just"/>
            <a:r>
              <a:rPr lang="pt-PT" sz="2400" dirty="0">
                <a:solidFill>
                  <a:srgbClr val="233263"/>
                </a:solidFill>
              </a:rPr>
              <a:t>[</a:t>
            </a:r>
            <a:r>
              <a:rPr lang="pt-PT" sz="2400" b="1" dirty="0" err="1">
                <a:solidFill>
                  <a:srgbClr val="233263"/>
                </a:solidFill>
              </a:rPr>
              <a:t>tipo_de_dado</a:t>
            </a:r>
            <a:r>
              <a:rPr lang="pt-PT" sz="2400" b="1" dirty="0">
                <a:solidFill>
                  <a:srgbClr val="233263"/>
                </a:solidFill>
              </a:rPr>
              <a:t>] [</a:t>
            </a:r>
            <a:r>
              <a:rPr lang="pt-PT" sz="2400" b="1" dirty="0" err="1">
                <a:solidFill>
                  <a:srgbClr val="233263"/>
                </a:solidFill>
              </a:rPr>
              <a:t>nome_variável</a:t>
            </a:r>
            <a:r>
              <a:rPr lang="pt-PT" sz="2400" b="1" dirty="0">
                <a:solidFill>
                  <a:srgbClr val="233263"/>
                </a:solidFill>
              </a:rPr>
              <a:t>] </a:t>
            </a:r>
            <a:endParaRPr lang="pt-PT" sz="2400" dirty="0">
              <a:solidFill>
                <a:srgbClr val="233263"/>
              </a:solidFill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6DD66365-81E0-F064-3728-F60CEE1E9A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3377512"/>
            <a:ext cx="8072494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628EA2A-95FD-0E6E-4692-825D94F49C83}"/>
              </a:ext>
            </a:extLst>
          </p:cNvPr>
          <p:cNvSpPr/>
          <p:nvPr/>
        </p:nvSpPr>
        <p:spPr>
          <a:xfrm>
            <a:off x="3643306" y="2877446"/>
            <a:ext cx="1441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parâmetros</a:t>
            </a:r>
            <a:endParaRPr lang="pt-PT" dirty="0"/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BBBCBB00-B997-4D83-458B-3174F77FEAF4}"/>
              </a:ext>
            </a:extLst>
          </p:cNvPr>
          <p:cNvSpPr/>
          <p:nvPr/>
        </p:nvSpPr>
        <p:spPr>
          <a:xfrm rot="5400000" flipH="1" flipV="1">
            <a:off x="4179091" y="2608033"/>
            <a:ext cx="285752" cy="1500198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270" anchor="ctr"/>
          <a:lstStyle/>
          <a:p>
            <a:pPr algn="ctr">
              <a:defRPr/>
            </a:pPr>
            <a:endParaRPr lang="pt-P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4221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0"/>
    </mc:Choice>
    <mc:Fallback>
      <p:transition advTm="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 descr="ergegegfweg&#10;"/>
          <p:cNvGrpSpPr/>
          <p:nvPr/>
        </p:nvGrpSpPr>
        <p:grpSpPr>
          <a:xfrm>
            <a:off x="0" y="0"/>
            <a:ext cx="9148223" cy="6858000"/>
            <a:chOff x="0" y="0"/>
            <a:chExt cx="9148223" cy="6858000"/>
          </a:xfrm>
        </p:grpSpPr>
        <p:pic>
          <p:nvPicPr>
            <p:cNvPr id="13" name="Picture 6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6" t="6898" b="71745"/>
            <a:stretch/>
          </p:blipFill>
          <p:spPr bwMode="auto">
            <a:xfrm>
              <a:off x="0" y="0"/>
              <a:ext cx="9144000" cy="27855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63" t="71516" r="109" b="-1"/>
            <a:stretch/>
          </p:blipFill>
          <p:spPr bwMode="auto">
            <a:xfrm>
              <a:off x="0" y="3131054"/>
              <a:ext cx="9148223" cy="3726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5D28E960-9362-4528-2F43-824ADE2520B3}"/>
              </a:ext>
            </a:extLst>
          </p:cNvPr>
          <p:cNvSpPr/>
          <p:nvPr/>
        </p:nvSpPr>
        <p:spPr>
          <a:xfrm>
            <a:off x="0" y="1196754"/>
            <a:ext cx="9144000" cy="201850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sz="2400" b="1" dirty="0">
                <a:solidFill>
                  <a:srgbClr val="2A3978"/>
                </a:solidFill>
              </a:rPr>
              <a:t>Métodos (funções): Parâmetros </a:t>
            </a:r>
            <a:r>
              <a:rPr lang="pt-PT" sz="2400" b="1" dirty="0" err="1">
                <a:solidFill>
                  <a:srgbClr val="2A3978"/>
                </a:solidFill>
              </a:rPr>
              <a:t>Vs</a:t>
            </a:r>
            <a:r>
              <a:rPr lang="pt-PT" sz="2400" b="1" dirty="0">
                <a:solidFill>
                  <a:srgbClr val="2A3978"/>
                </a:solidFill>
              </a:rPr>
              <a:t> Argumentos</a:t>
            </a:r>
            <a:endParaRPr kumimoji="0" lang="en-US" altLang="en-US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en-US" altLang="en-US" sz="2400" b="1" dirty="0" err="1">
                <a:solidFill>
                  <a:srgbClr val="233263"/>
                </a:solidFill>
                <a:cs typeface="Courier New" pitchFamily="49" charset="0"/>
              </a:rPr>
              <a:t>Argumentos</a:t>
            </a:r>
            <a:r>
              <a:rPr lang="en-US" altLang="en-US" sz="2400" dirty="0">
                <a:solidFill>
                  <a:srgbClr val="233263"/>
                </a:solidFill>
                <a:cs typeface="Courier New" pitchFamily="49" charset="0"/>
              </a:rPr>
              <a:t> </a:t>
            </a:r>
            <a:r>
              <a:rPr lang="en-US" altLang="en-US" sz="2400" dirty="0" err="1">
                <a:solidFill>
                  <a:srgbClr val="233263"/>
                </a:solidFill>
                <a:cs typeface="Courier New" pitchFamily="49" charset="0"/>
              </a:rPr>
              <a:t>são</a:t>
            </a:r>
            <a:r>
              <a:rPr lang="en-US" altLang="en-US" sz="2400" dirty="0">
                <a:solidFill>
                  <a:srgbClr val="233263"/>
                </a:solidFill>
                <a:cs typeface="Courier New" pitchFamily="49" charset="0"/>
              </a:rPr>
              <a:t> </a:t>
            </a:r>
            <a:r>
              <a:rPr lang="en-US" altLang="en-US" sz="2400" dirty="0" err="1">
                <a:solidFill>
                  <a:srgbClr val="233263"/>
                </a:solidFill>
                <a:cs typeface="Courier New" pitchFamily="49" charset="0"/>
              </a:rPr>
              <a:t>variaveis</a:t>
            </a:r>
            <a:r>
              <a:rPr lang="en-US" altLang="en-US" sz="2400" dirty="0">
                <a:solidFill>
                  <a:srgbClr val="233263"/>
                </a:solidFill>
                <a:cs typeface="Courier New" pitchFamily="49" charset="0"/>
              </a:rPr>
              <a:t> </a:t>
            </a:r>
            <a:r>
              <a:rPr lang="en-US" altLang="en-US" sz="2400" dirty="0" err="1">
                <a:solidFill>
                  <a:srgbClr val="233263"/>
                </a:solidFill>
                <a:cs typeface="Courier New" pitchFamily="49" charset="0"/>
              </a:rPr>
              <a:t>ou</a:t>
            </a:r>
            <a:r>
              <a:rPr lang="en-US" altLang="en-US" sz="2400" dirty="0">
                <a:solidFill>
                  <a:srgbClr val="233263"/>
                </a:solidFill>
                <a:cs typeface="Courier New" pitchFamily="49" charset="0"/>
              </a:rPr>
              <a:t> </a:t>
            </a:r>
            <a:r>
              <a:rPr lang="en-US" altLang="en-US" sz="2400" dirty="0" err="1">
                <a:solidFill>
                  <a:srgbClr val="233263"/>
                </a:solidFill>
                <a:cs typeface="Courier New" pitchFamily="49" charset="0"/>
              </a:rPr>
              <a:t>valores</a:t>
            </a:r>
            <a:r>
              <a:rPr lang="en-US" altLang="en-US" sz="2400" dirty="0">
                <a:solidFill>
                  <a:srgbClr val="233263"/>
                </a:solidFill>
                <a:cs typeface="Courier New" pitchFamily="49" charset="0"/>
              </a:rPr>
              <a:t> </a:t>
            </a:r>
            <a:r>
              <a:rPr lang="en-US" altLang="en-US" sz="2400" dirty="0" err="1">
                <a:solidFill>
                  <a:srgbClr val="233263"/>
                </a:solidFill>
                <a:cs typeface="Courier New" pitchFamily="49" charset="0"/>
              </a:rPr>
              <a:t>utilizados</a:t>
            </a:r>
            <a:r>
              <a:rPr lang="en-US" altLang="en-US" sz="2400" dirty="0">
                <a:solidFill>
                  <a:srgbClr val="233263"/>
                </a:solidFill>
                <a:cs typeface="Courier New" pitchFamily="49" charset="0"/>
              </a:rPr>
              <a:t> no </a:t>
            </a:r>
            <a:r>
              <a:rPr lang="en-US" altLang="en-US" sz="2400" dirty="0" err="1">
                <a:solidFill>
                  <a:srgbClr val="233263"/>
                </a:solidFill>
                <a:cs typeface="Courier New" pitchFamily="49" charset="0"/>
              </a:rPr>
              <a:t>chamamento</a:t>
            </a:r>
            <a:r>
              <a:rPr lang="en-US" altLang="en-US" sz="2400" dirty="0">
                <a:solidFill>
                  <a:srgbClr val="233263"/>
                </a:solidFill>
                <a:cs typeface="Courier New" pitchFamily="49" charset="0"/>
              </a:rPr>
              <a:t> de um </a:t>
            </a:r>
            <a:r>
              <a:rPr lang="en-US" altLang="en-US" sz="2400" dirty="0" err="1">
                <a:solidFill>
                  <a:srgbClr val="233263"/>
                </a:solidFill>
                <a:cs typeface="Courier New" pitchFamily="49" charset="0"/>
              </a:rPr>
              <a:t>método</a:t>
            </a:r>
            <a:r>
              <a:rPr lang="en-US" altLang="en-US" sz="2400" dirty="0">
                <a:solidFill>
                  <a:srgbClr val="233263"/>
                </a:solidFill>
                <a:cs typeface="Courier New" pitchFamily="49" charset="0"/>
              </a:rPr>
              <a:t>, com o </a:t>
            </a:r>
            <a:r>
              <a:rPr lang="en-US" altLang="en-US" sz="2400" dirty="0" err="1">
                <a:solidFill>
                  <a:srgbClr val="233263"/>
                </a:solidFill>
                <a:cs typeface="Courier New" pitchFamily="49" charset="0"/>
              </a:rPr>
              <a:t>objectivo</a:t>
            </a:r>
            <a:r>
              <a:rPr lang="en-US" altLang="en-US" sz="2400" dirty="0">
                <a:solidFill>
                  <a:srgbClr val="233263"/>
                </a:solidFill>
                <a:cs typeface="Courier New" pitchFamily="49" charset="0"/>
              </a:rPr>
              <a:t> de </a:t>
            </a:r>
            <a:r>
              <a:rPr lang="en-US" altLang="en-US" sz="2400" dirty="0" err="1">
                <a:solidFill>
                  <a:srgbClr val="233263"/>
                </a:solidFill>
                <a:cs typeface="Courier New" pitchFamily="49" charset="0"/>
              </a:rPr>
              <a:t>passar</a:t>
            </a:r>
            <a:r>
              <a:rPr lang="en-US" altLang="en-US" sz="2400" dirty="0">
                <a:solidFill>
                  <a:srgbClr val="233263"/>
                </a:solidFill>
                <a:cs typeface="Courier New" pitchFamily="49" charset="0"/>
              </a:rPr>
              <a:t> </a:t>
            </a:r>
            <a:r>
              <a:rPr lang="en-US" altLang="en-US" sz="2400" dirty="0" err="1">
                <a:solidFill>
                  <a:srgbClr val="233263"/>
                </a:solidFill>
                <a:cs typeface="Courier New" pitchFamily="49" charset="0"/>
              </a:rPr>
              <a:t>valores</a:t>
            </a:r>
            <a:r>
              <a:rPr lang="en-US" altLang="en-US" sz="2400" dirty="0">
                <a:solidFill>
                  <a:srgbClr val="233263"/>
                </a:solidFill>
                <a:cs typeface="Courier New" pitchFamily="49" charset="0"/>
              </a:rPr>
              <a:t> </a:t>
            </a:r>
            <a:r>
              <a:rPr lang="en-US" altLang="en-US" sz="2400" dirty="0" err="1">
                <a:solidFill>
                  <a:srgbClr val="233263"/>
                </a:solidFill>
                <a:cs typeface="Courier New" pitchFamily="49" charset="0"/>
              </a:rPr>
              <a:t>aos</a:t>
            </a:r>
            <a:r>
              <a:rPr lang="en-US" altLang="en-US" sz="2400" dirty="0">
                <a:solidFill>
                  <a:srgbClr val="233263"/>
                </a:solidFill>
                <a:cs typeface="Courier New" pitchFamily="49" charset="0"/>
              </a:rPr>
              <a:t> </a:t>
            </a:r>
            <a:r>
              <a:rPr lang="en-US" altLang="en-US" sz="2400" dirty="0" err="1">
                <a:solidFill>
                  <a:srgbClr val="233263"/>
                </a:solidFill>
                <a:cs typeface="Courier New" pitchFamily="49" charset="0"/>
              </a:rPr>
              <a:t>parâmetros</a:t>
            </a:r>
            <a:r>
              <a:rPr lang="en-US" altLang="en-US" sz="2400" dirty="0">
                <a:solidFill>
                  <a:srgbClr val="233263"/>
                </a:solidFill>
                <a:cs typeface="Courier New" pitchFamily="49" charset="0"/>
              </a:rPr>
              <a:t> </a:t>
            </a:r>
            <a:r>
              <a:rPr lang="en-US" altLang="en-US" sz="2400" dirty="0" err="1">
                <a:solidFill>
                  <a:srgbClr val="233263"/>
                </a:solidFill>
                <a:cs typeface="Courier New" pitchFamily="49" charset="0"/>
              </a:rPr>
              <a:t>definidos</a:t>
            </a:r>
            <a:r>
              <a:rPr lang="en-US" altLang="en-US" sz="2400" dirty="0">
                <a:solidFill>
                  <a:srgbClr val="233263"/>
                </a:solidFill>
                <a:cs typeface="Courier New" pitchFamily="49" charset="0"/>
              </a:rPr>
              <a:t> no </a:t>
            </a:r>
            <a:r>
              <a:rPr lang="en-US" altLang="en-US" sz="2400" dirty="0" err="1">
                <a:solidFill>
                  <a:srgbClr val="233263"/>
                </a:solidFill>
                <a:cs typeface="Courier New" pitchFamily="49" charset="0"/>
              </a:rPr>
              <a:t>método</a:t>
            </a:r>
            <a:r>
              <a:rPr lang="en-US" altLang="en-US" sz="2400" dirty="0">
                <a:solidFill>
                  <a:srgbClr val="233263"/>
                </a:solidFill>
                <a:cs typeface="Courier New" pitchFamily="49" charset="0"/>
              </a:rPr>
              <a:t>.</a:t>
            </a:r>
          </a:p>
          <a:p>
            <a:pPr algn="just"/>
            <a:r>
              <a:rPr lang="en-US" altLang="en-US" sz="2400" dirty="0" err="1">
                <a:solidFill>
                  <a:srgbClr val="233263"/>
                </a:solidFill>
                <a:cs typeface="Courier New" pitchFamily="49" charset="0"/>
              </a:rPr>
              <a:t>variavel</a:t>
            </a:r>
            <a:r>
              <a:rPr lang="en-US" altLang="en-US" sz="2400" dirty="0">
                <a:solidFill>
                  <a:srgbClr val="233263"/>
                </a:solidFill>
                <a:cs typeface="Courier New" pitchFamily="49" charset="0"/>
              </a:rPr>
              <a:t> = </a:t>
            </a:r>
            <a:r>
              <a:rPr lang="en-US" altLang="en-US" sz="2400" b="1" dirty="0" err="1">
                <a:solidFill>
                  <a:srgbClr val="233263"/>
                </a:solidFill>
                <a:cs typeface="Courier New" pitchFamily="49" charset="0"/>
              </a:rPr>
              <a:t>nome_do_metodo</a:t>
            </a:r>
            <a:r>
              <a:rPr lang="en-US" altLang="en-US" sz="2400" b="1" dirty="0">
                <a:solidFill>
                  <a:srgbClr val="233263"/>
                </a:solidFill>
                <a:cs typeface="Courier New" pitchFamily="49" charset="0"/>
              </a:rPr>
              <a:t>([</a:t>
            </a:r>
            <a:r>
              <a:rPr lang="en-US" altLang="en-US" sz="2400" b="1" dirty="0" err="1">
                <a:solidFill>
                  <a:srgbClr val="233263"/>
                </a:solidFill>
                <a:cs typeface="Courier New" pitchFamily="49" charset="0"/>
              </a:rPr>
              <a:t>argumentos</a:t>
            </a:r>
            <a:r>
              <a:rPr lang="en-US" altLang="en-US" sz="2400" b="1" dirty="0">
                <a:solidFill>
                  <a:srgbClr val="233263"/>
                </a:solidFill>
                <a:cs typeface="Courier New" pitchFamily="49" charset="0"/>
              </a:rPr>
              <a:t>]);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0A189A4-C3CD-7ACB-720D-48CF1A5F03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03648" y="3614373"/>
            <a:ext cx="3913847" cy="1818244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F8E260F6-40B4-5679-23EA-AFE10CFDE56E}"/>
              </a:ext>
            </a:extLst>
          </p:cNvPr>
          <p:cNvSpPr/>
          <p:nvPr/>
        </p:nvSpPr>
        <p:spPr>
          <a:xfrm>
            <a:off x="5076056" y="4422248"/>
            <a:ext cx="13269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argumentos</a:t>
            </a:r>
            <a:endParaRPr lang="pt-PT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A020DA3-A682-D044-C57C-A2587F2D90CA}"/>
              </a:ext>
            </a:extLst>
          </p:cNvPr>
          <p:cNvCxnSpPr>
            <a:cxnSpLocks/>
          </p:cNvCxnSpPr>
          <p:nvPr/>
        </p:nvCxnSpPr>
        <p:spPr>
          <a:xfrm flipH="1">
            <a:off x="4716016" y="4856608"/>
            <a:ext cx="504056" cy="8456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ECEE4DC-3BB7-D432-19E9-A0E3CA8F7C26}"/>
              </a:ext>
            </a:extLst>
          </p:cNvPr>
          <p:cNvCxnSpPr>
            <a:cxnSpLocks/>
          </p:cNvCxnSpPr>
          <p:nvPr/>
        </p:nvCxnSpPr>
        <p:spPr>
          <a:xfrm flipH="1">
            <a:off x="4283968" y="4719842"/>
            <a:ext cx="684076" cy="27468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5042634-F102-D024-F4B2-C327CEDDED87}"/>
              </a:ext>
            </a:extLst>
          </p:cNvPr>
          <p:cNvCxnSpPr>
            <a:cxnSpLocks/>
          </p:cNvCxnSpPr>
          <p:nvPr/>
        </p:nvCxnSpPr>
        <p:spPr>
          <a:xfrm flipH="1" flipV="1">
            <a:off x="4139952" y="4605788"/>
            <a:ext cx="997523" cy="8096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338DAC5-8745-A414-DEC4-D2D69C741564}"/>
              </a:ext>
            </a:extLst>
          </p:cNvPr>
          <p:cNvCxnSpPr>
            <a:cxnSpLocks/>
          </p:cNvCxnSpPr>
          <p:nvPr/>
        </p:nvCxnSpPr>
        <p:spPr>
          <a:xfrm flipH="1" flipV="1">
            <a:off x="4525777" y="4528764"/>
            <a:ext cx="611698" cy="3766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7353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0"/>
    </mc:Choice>
    <mc:Fallback>
      <p:transition advTm="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 descr="ergegegfweg&#10;"/>
          <p:cNvGrpSpPr/>
          <p:nvPr/>
        </p:nvGrpSpPr>
        <p:grpSpPr>
          <a:xfrm>
            <a:off x="0" y="0"/>
            <a:ext cx="9148223" cy="6858000"/>
            <a:chOff x="0" y="0"/>
            <a:chExt cx="9148223" cy="6858000"/>
          </a:xfrm>
        </p:grpSpPr>
        <p:pic>
          <p:nvPicPr>
            <p:cNvPr id="13" name="Picture 6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6" t="6898" b="71745"/>
            <a:stretch/>
          </p:blipFill>
          <p:spPr bwMode="auto">
            <a:xfrm>
              <a:off x="0" y="0"/>
              <a:ext cx="9144000" cy="27855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63" t="71516" r="109" b="-1"/>
            <a:stretch/>
          </p:blipFill>
          <p:spPr bwMode="auto">
            <a:xfrm>
              <a:off x="0" y="3131054"/>
              <a:ext cx="9148223" cy="3726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5D28E960-9362-4528-2F43-824ADE2520B3}"/>
              </a:ext>
            </a:extLst>
          </p:cNvPr>
          <p:cNvSpPr/>
          <p:nvPr/>
        </p:nvSpPr>
        <p:spPr>
          <a:xfrm>
            <a:off x="0" y="1196754"/>
            <a:ext cx="9144000" cy="352839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sz="2400" b="1" dirty="0">
                <a:solidFill>
                  <a:srgbClr val="2A3978"/>
                </a:solidFill>
              </a:rPr>
              <a:t>Métodos (funções): Parâmetros </a:t>
            </a:r>
            <a:r>
              <a:rPr lang="pt-PT" sz="2400" b="1" dirty="0" err="1">
                <a:solidFill>
                  <a:srgbClr val="2A3978"/>
                </a:solidFill>
              </a:rPr>
              <a:t>Vs</a:t>
            </a:r>
            <a:r>
              <a:rPr lang="pt-PT" sz="2400" b="1" dirty="0">
                <a:solidFill>
                  <a:srgbClr val="2A3978"/>
                </a:solidFill>
              </a:rPr>
              <a:t> Argumentos</a:t>
            </a:r>
            <a:endParaRPr kumimoji="0" lang="en-US" altLang="en-US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pt-PT" sz="2400" b="1" dirty="0">
                <a:solidFill>
                  <a:srgbClr val="233263"/>
                </a:solidFill>
              </a:rPr>
              <a:t>Parâmetros: </a:t>
            </a:r>
            <a:r>
              <a:rPr lang="pt-PT" sz="2400" dirty="0">
                <a:solidFill>
                  <a:srgbClr val="233263"/>
                </a:solidFill>
              </a:rPr>
              <a:t>aparecem na definição de um método, entre parênteses após o nome do método. Estes especificam que informação deverá ser passada ao método no momento da execução. Alguma literatura trata-os por </a:t>
            </a:r>
            <a:r>
              <a:rPr lang="pt-PT" sz="2400" b="1" dirty="0">
                <a:solidFill>
                  <a:srgbClr val="233263"/>
                </a:solidFill>
              </a:rPr>
              <a:t>parâmetros formais</a:t>
            </a:r>
            <a:r>
              <a:rPr lang="pt-PT" sz="2400" dirty="0">
                <a:solidFill>
                  <a:srgbClr val="233263"/>
                </a:solidFill>
              </a:rPr>
              <a:t>.</a:t>
            </a:r>
          </a:p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pt-PT" sz="2400" b="1" dirty="0">
                <a:solidFill>
                  <a:srgbClr val="233263"/>
                </a:solidFill>
              </a:rPr>
              <a:t>Argumentos: </a:t>
            </a:r>
            <a:r>
              <a:rPr lang="pt-PT" sz="2400" dirty="0">
                <a:solidFill>
                  <a:srgbClr val="233263"/>
                </a:solidFill>
              </a:rPr>
              <a:t>valor que é passado a um método quando é executado e o seu valor é referenciado pelo nome do parâmetro durante a execução do método. Alguma literatura trata-os por </a:t>
            </a:r>
            <a:r>
              <a:rPr lang="pt-PT" sz="2400" b="1" dirty="0">
                <a:solidFill>
                  <a:srgbClr val="233263"/>
                </a:solidFill>
              </a:rPr>
              <a:t>parâmetros reais.</a:t>
            </a:r>
          </a:p>
        </p:txBody>
      </p:sp>
    </p:spTree>
    <p:extLst>
      <p:ext uri="{BB962C8B-B14F-4D97-AF65-F5344CB8AC3E}">
        <p14:creationId xmlns:p14="http://schemas.microsoft.com/office/powerpoint/2010/main" val="30940806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0"/>
    </mc:Choice>
    <mc:Fallback>
      <p:transition advTm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 descr="ergegegfweg&#10;"/>
          <p:cNvGrpSpPr/>
          <p:nvPr/>
        </p:nvGrpSpPr>
        <p:grpSpPr>
          <a:xfrm>
            <a:off x="0" y="0"/>
            <a:ext cx="9148223" cy="6858000"/>
            <a:chOff x="0" y="0"/>
            <a:chExt cx="9148223" cy="6858000"/>
          </a:xfrm>
        </p:grpSpPr>
        <p:pic>
          <p:nvPicPr>
            <p:cNvPr id="13" name="Picture 6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6" t="6898" b="71745"/>
            <a:stretch/>
          </p:blipFill>
          <p:spPr bwMode="auto">
            <a:xfrm>
              <a:off x="0" y="0"/>
              <a:ext cx="9144000" cy="27855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63" t="71516" r="109" b="-1"/>
            <a:stretch/>
          </p:blipFill>
          <p:spPr bwMode="auto">
            <a:xfrm>
              <a:off x="0" y="3131054"/>
              <a:ext cx="9148223" cy="3726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5D28E960-9362-4528-2F43-824ADE2520B3}"/>
              </a:ext>
            </a:extLst>
          </p:cNvPr>
          <p:cNvSpPr/>
          <p:nvPr/>
        </p:nvSpPr>
        <p:spPr>
          <a:xfrm>
            <a:off x="0" y="1268760"/>
            <a:ext cx="9144000" cy="39604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sz="2400" dirty="0">
                <a:solidFill>
                  <a:srgbClr val="2A3978"/>
                </a:solidFill>
              </a:rPr>
              <a:t>Tema:   </a:t>
            </a:r>
            <a:r>
              <a:rPr lang="pt-PT" sz="2400" b="1" dirty="0">
                <a:solidFill>
                  <a:srgbClr val="2A3978"/>
                </a:solidFill>
              </a:rPr>
              <a:t>Métodos (funções)</a:t>
            </a:r>
          </a:p>
          <a:p>
            <a:r>
              <a:rPr lang="pt-PT" sz="2400" dirty="0">
                <a:solidFill>
                  <a:srgbClr val="2A3978"/>
                </a:solidFill>
              </a:rPr>
              <a:t>Sumário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PT" sz="2400" dirty="0">
                <a:solidFill>
                  <a:srgbClr val="2A3978"/>
                </a:solidFill>
              </a:rPr>
              <a:t>Conceito,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PT" sz="2400" dirty="0">
                <a:solidFill>
                  <a:srgbClr val="2A3978"/>
                </a:solidFill>
              </a:rPr>
              <a:t>Importância,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PT" sz="2400" dirty="0">
                <a:solidFill>
                  <a:srgbClr val="2A3978"/>
                </a:solidFill>
              </a:rPr>
              <a:t>Classificação de métodos em Java,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PT" sz="2400" dirty="0">
                <a:solidFill>
                  <a:srgbClr val="2A3978"/>
                </a:solidFill>
              </a:rPr>
              <a:t>Estrutura de um método e sua assinatura,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PT" sz="2400" dirty="0">
                <a:solidFill>
                  <a:srgbClr val="2A3978"/>
                </a:solidFill>
              </a:rPr>
              <a:t>Métodos com parâmetros,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PT" sz="2400" dirty="0">
                <a:solidFill>
                  <a:srgbClr val="2A3978"/>
                </a:solidFill>
              </a:rPr>
              <a:t>Parâmetros versus argumentos,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PT" sz="2400" dirty="0">
                <a:solidFill>
                  <a:srgbClr val="2A3978"/>
                </a:solidFill>
              </a:rPr>
              <a:t>Blocos e escopos [visibilidade de variáveis dentro e fora de métodos]</a:t>
            </a:r>
          </a:p>
        </p:txBody>
      </p:sp>
    </p:spTree>
    <p:extLst>
      <p:ext uri="{BB962C8B-B14F-4D97-AF65-F5344CB8AC3E}">
        <p14:creationId xmlns:p14="http://schemas.microsoft.com/office/powerpoint/2010/main" val="1284074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0"/>
    </mc:Choice>
    <mc:Fallback xmlns="">
      <p:transition advTm="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 descr="ergegegfweg&#10;"/>
          <p:cNvGrpSpPr/>
          <p:nvPr/>
        </p:nvGrpSpPr>
        <p:grpSpPr>
          <a:xfrm>
            <a:off x="0" y="0"/>
            <a:ext cx="9148223" cy="6858000"/>
            <a:chOff x="0" y="0"/>
            <a:chExt cx="9148223" cy="6858000"/>
          </a:xfrm>
        </p:grpSpPr>
        <p:pic>
          <p:nvPicPr>
            <p:cNvPr id="13" name="Picture 6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6" t="6898" b="71745"/>
            <a:stretch/>
          </p:blipFill>
          <p:spPr bwMode="auto">
            <a:xfrm>
              <a:off x="0" y="0"/>
              <a:ext cx="9144000" cy="27855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63" t="71516" r="109" b="-1"/>
            <a:stretch/>
          </p:blipFill>
          <p:spPr bwMode="auto">
            <a:xfrm>
              <a:off x="0" y="3131054"/>
              <a:ext cx="9148223" cy="3726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5D28E960-9362-4528-2F43-824ADE2520B3}"/>
              </a:ext>
            </a:extLst>
          </p:cNvPr>
          <p:cNvSpPr/>
          <p:nvPr/>
        </p:nvSpPr>
        <p:spPr>
          <a:xfrm>
            <a:off x="0" y="1196754"/>
            <a:ext cx="9144000" cy="64807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sz="2400" b="1" dirty="0">
                <a:solidFill>
                  <a:srgbClr val="2A3978"/>
                </a:solidFill>
              </a:rPr>
              <a:t>Métodos (funções): exemplo</a:t>
            </a:r>
            <a:endParaRPr lang="pt-PT" sz="2400" b="1" dirty="0">
              <a:solidFill>
                <a:srgbClr val="233263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DFAE8FE-6F69-9748-07A1-81C6D008C7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1600" y="1988840"/>
            <a:ext cx="6768752" cy="2679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0544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0"/>
    </mc:Choice>
    <mc:Fallback>
      <p:transition advTm="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 descr="ergegegfweg&#10;"/>
          <p:cNvGrpSpPr/>
          <p:nvPr/>
        </p:nvGrpSpPr>
        <p:grpSpPr>
          <a:xfrm>
            <a:off x="0" y="0"/>
            <a:ext cx="9148223" cy="6858000"/>
            <a:chOff x="0" y="0"/>
            <a:chExt cx="9148223" cy="6858000"/>
          </a:xfrm>
        </p:grpSpPr>
        <p:pic>
          <p:nvPicPr>
            <p:cNvPr id="13" name="Picture 6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6" t="6898" b="71745"/>
            <a:stretch/>
          </p:blipFill>
          <p:spPr bwMode="auto">
            <a:xfrm>
              <a:off x="0" y="0"/>
              <a:ext cx="9144000" cy="27855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63" t="71516" r="109" b="-1"/>
            <a:stretch/>
          </p:blipFill>
          <p:spPr bwMode="auto">
            <a:xfrm>
              <a:off x="0" y="3131054"/>
              <a:ext cx="9148223" cy="3726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5D28E960-9362-4528-2F43-824ADE2520B3}"/>
              </a:ext>
            </a:extLst>
          </p:cNvPr>
          <p:cNvSpPr/>
          <p:nvPr/>
        </p:nvSpPr>
        <p:spPr>
          <a:xfrm>
            <a:off x="0" y="1196754"/>
            <a:ext cx="9144000" cy="64807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sz="2400" b="1" dirty="0">
                <a:solidFill>
                  <a:srgbClr val="2A3978"/>
                </a:solidFill>
              </a:rPr>
              <a:t>Métodos (funções): exemplo</a:t>
            </a:r>
            <a:endParaRPr lang="pt-PT" sz="2400" b="1" dirty="0">
              <a:solidFill>
                <a:srgbClr val="233263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808966C-B1E7-3597-CA42-B0286656F7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1680" y="1859299"/>
            <a:ext cx="5472608" cy="4483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7294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0"/>
    </mc:Choice>
    <mc:Fallback>
      <p:transition advTm="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 descr="ergegegfweg&#10;"/>
          <p:cNvGrpSpPr/>
          <p:nvPr/>
        </p:nvGrpSpPr>
        <p:grpSpPr>
          <a:xfrm>
            <a:off x="0" y="0"/>
            <a:ext cx="9148223" cy="6858000"/>
            <a:chOff x="0" y="0"/>
            <a:chExt cx="9148223" cy="6858000"/>
          </a:xfrm>
        </p:grpSpPr>
        <p:pic>
          <p:nvPicPr>
            <p:cNvPr id="13" name="Picture 6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6" t="6898" b="71745"/>
            <a:stretch/>
          </p:blipFill>
          <p:spPr bwMode="auto">
            <a:xfrm>
              <a:off x="0" y="0"/>
              <a:ext cx="9144000" cy="27855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63" t="71516" r="109" b="-1"/>
            <a:stretch/>
          </p:blipFill>
          <p:spPr bwMode="auto">
            <a:xfrm>
              <a:off x="0" y="3131054"/>
              <a:ext cx="9148223" cy="3726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5D28E960-9362-4528-2F43-824ADE2520B3}"/>
              </a:ext>
            </a:extLst>
          </p:cNvPr>
          <p:cNvSpPr/>
          <p:nvPr/>
        </p:nvSpPr>
        <p:spPr>
          <a:xfrm>
            <a:off x="0" y="1196754"/>
            <a:ext cx="9144000" cy="324035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sz="2400" b="1" dirty="0">
                <a:solidFill>
                  <a:srgbClr val="2A3978"/>
                </a:solidFill>
              </a:rPr>
              <a:t>Métodos (funções): variáveis membros</a:t>
            </a:r>
          </a:p>
          <a:p>
            <a:r>
              <a:rPr lang="pt-PT" sz="2400" dirty="0">
                <a:solidFill>
                  <a:srgbClr val="233263"/>
                </a:solidFill>
              </a:rPr>
              <a:t>Existem vários tipos de variáveis: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b="1" dirty="0">
                <a:solidFill>
                  <a:srgbClr val="233263"/>
                </a:solidFill>
              </a:rPr>
              <a:t>Variáveis globais </a:t>
            </a:r>
            <a:r>
              <a:rPr lang="pt-BR" sz="2400" dirty="0">
                <a:solidFill>
                  <a:srgbClr val="233263"/>
                </a:solidFill>
              </a:rPr>
              <a:t>em uma classe — são chamadas de campos (atributos).</a:t>
            </a:r>
          </a:p>
          <a:p>
            <a:pPr marL="342900" lvl="1" indent="-342900" algn="just">
              <a:buFont typeface="Wingdings" panose="05000000000000000000" pitchFamily="2" charset="2"/>
              <a:buChar char="Ø"/>
            </a:pPr>
            <a:r>
              <a:rPr lang="pt-BR" sz="2400" dirty="0">
                <a:solidFill>
                  <a:srgbClr val="233263"/>
                </a:solidFill>
              </a:rPr>
              <a:t>Variáveis em um método ou bloco de código — são chamadas de </a:t>
            </a:r>
            <a:r>
              <a:rPr lang="pt-BR" sz="2400" b="1" dirty="0">
                <a:solidFill>
                  <a:srgbClr val="233263"/>
                </a:solidFill>
              </a:rPr>
              <a:t>variáveis locais</a:t>
            </a:r>
            <a:r>
              <a:rPr lang="pt-BR" sz="2400" dirty="0">
                <a:solidFill>
                  <a:srgbClr val="233263"/>
                </a:solidFill>
              </a:rPr>
              <a:t>.</a:t>
            </a:r>
          </a:p>
          <a:p>
            <a:pPr marL="342900" lvl="1" indent="-342900" algn="just">
              <a:buFont typeface="Wingdings" panose="05000000000000000000" pitchFamily="2" charset="2"/>
              <a:buChar char="Ø"/>
            </a:pPr>
            <a:r>
              <a:rPr lang="pt-BR" sz="2400" dirty="0">
                <a:solidFill>
                  <a:srgbClr val="233263"/>
                </a:solidFill>
              </a:rPr>
              <a:t>Variáveis em declarações de métodos — são chamadas de </a:t>
            </a:r>
            <a:r>
              <a:rPr lang="pt-BR" sz="2400" b="1" dirty="0">
                <a:solidFill>
                  <a:srgbClr val="233263"/>
                </a:solidFill>
              </a:rPr>
              <a:t>parâmetros</a:t>
            </a:r>
            <a:r>
              <a:rPr lang="pt-BR" sz="2400" dirty="0">
                <a:solidFill>
                  <a:srgbClr val="233263"/>
                </a:solidFill>
              </a:rPr>
              <a:t>.</a:t>
            </a:r>
            <a:endParaRPr lang="pt-PT" sz="2400" dirty="0">
              <a:solidFill>
                <a:srgbClr val="233263"/>
              </a:solidFill>
            </a:endParaRPr>
          </a:p>
          <a:p>
            <a:endParaRPr lang="pt-PT" sz="2400" b="1" dirty="0">
              <a:solidFill>
                <a:srgbClr val="2332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829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0"/>
    </mc:Choice>
    <mc:Fallback>
      <p:transition advTm="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 descr="ergegegfweg&#10;"/>
          <p:cNvGrpSpPr/>
          <p:nvPr/>
        </p:nvGrpSpPr>
        <p:grpSpPr>
          <a:xfrm>
            <a:off x="0" y="0"/>
            <a:ext cx="9148223" cy="6858000"/>
            <a:chOff x="0" y="0"/>
            <a:chExt cx="9148223" cy="6858000"/>
          </a:xfrm>
        </p:grpSpPr>
        <p:pic>
          <p:nvPicPr>
            <p:cNvPr id="13" name="Picture 6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6" t="6898" b="71745"/>
            <a:stretch/>
          </p:blipFill>
          <p:spPr bwMode="auto">
            <a:xfrm>
              <a:off x="0" y="0"/>
              <a:ext cx="9144000" cy="27855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63" t="71516" r="109" b="-1"/>
            <a:stretch/>
          </p:blipFill>
          <p:spPr bwMode="auto">
            <a:xfrm>
              <a:off x="0" y="3131054"/>
              <a:ext cx="9148223" cy="3726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8C2626B1-86B1-3576-52A2-F9FC5BBFE7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8618" y="1988840"/>
            <a:ext cx="8766763" cy="319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811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0"/>
    </mc:Choice>
    <mc:Fallback>
      <p:transition advTm="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 descr="ergegegfweg&#10;"/>
          <p:cNvGrpSpPr/>
          <p:nvPr/>
        </p:nvGrpSpPr>
        <p:grpSpPr>
          <a:xfrm>
            <a:off x="0" y="0"/>
            <a:ext cx="9148223" cy="6858000"/>
            <a:chOff x="0" y="0"/>
            <a:chExt cx="9148223" cy="6858000"/>
          </a:xfrm>
        </p:grpSpPr>
        <p:pic>
          <p:nvPicPr>
            <p:cNvPr id="13" name="Picture 6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6" t="6898" b="71745"/>
            <a:stretch/>
          </p:blipFill>
          <p:spPr bwMode="auto">
            <a:xfrm>
              <a:off x="0" y="0"/>
              <a:ext cx="9144000" cy="27855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63" t="71516" r="109" b="-1"/>
            <a:stretch/>
          </p:blipFill>
          <p:spPr bwMode="auto">
            <a:xfrm>
              <a:off x="0" y="3131054"/>
              <a:ext cx="9148223" cy="3726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54168E31-A904-7FB6-A613-020B77F46E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9266" y="1736812"/>
            <a:ext cx="9098978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005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0"/>
    </mc:Choice>
    <mc:Fallback>
      <p:transition advTm="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/>
          <p:cNvGrpSpPr/>
          <p:nvPr/>
        </p:nvGrpSpPr>
        <p:grpSpPr>
          <a:xfrm>
            <a:off x="0" y="0"/>
            <a:ext cx="9148223" cy="6858000"/>
            <a:chOff x="0" y="0"/>
            <a:chExt cx="9148223" cy="6858000"/>
          </a:xfrm>
        </p:grpSpPr>
        <p:pic>
          <p:nvPicPr>
            <p:cNvPr id="13" name="Picture 6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6" t="6898" b="71745"/>
            <a:stretch/>
          </p:blipFill>
          <p:spPr bwMode="auto">
            <a:xfrm>
              <a:off x="0" y="0"/>
              <a:ext cx="9144000" cy="27855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63" t="71516" r="109" b="-1"/>
            <a:stretch/>
          </p:blipFill>
          <p:spPr bwMode="auto">
            <a:xfrm>
              <a:off x="0" y="3131054"/>
              <a:ext cx="9148223" cy="3726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2BDEE337-D23B-8B39-2E18-EE775B6009E6}"/>
              </a:ext>
            </a:extLst>
          </p:cNvPr>
          <p:cNvSpPr/>
          <p:nvPr/>
        </p:nvSpPr>
        <p:spPr>
          <a:xfrm>
            <a:off x="0" y="1196752"/>
            <a:ext cx="9144000" cy="32403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sz="2400" b="1" dirty="0">
                <a:solidFill>
                  <a:srgbClr val="2A39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Exemplo:</a:t>
            </a:r>
          </a:p>
          <a:p>
            <a:pPr marL="342900" marR="0" lvl="0" indent="-342900"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pt-PT" sz="2400" dirty="0">
                <a:solidFill>
                  <a:srgbClr val="243466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Escreva um programa, que</a:t>
            </a:r>
            <a:endParaRPr lang="en-GB" sz="2400" dirty="0">
              <a:solidFill>
                <a:srgbClr val="243466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70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0"/>
    </mc:Choice>
    <mc:Fallback xmlns="">
      <p:transition advTm="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/>
          <p:cNvGrpSpPr/>
          <p:nvPr/>
        </p:nvGrpSpPr>
        <p:grpSpPr>
          <a:xfrm>
            <a:off x="0" y="0"/>
            <a:ext cx="9148223" cy="6858000"/>
            <a:chOff x="0" y="0"/>
            <a:chExt cx="9148223" cy="6858000"/>
          </a:xfrm>
        </p:grpSpPr>
        <p:pic>
          <p:nvPicPr>
            <p:cNvPr id="13" name="Picture 6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6" t="6898" b="71745"/>
            <a:stretch/>
          </p:blipFill>
          <p:spPr bwMode="auto">
            <a:xfrm>
              <a:off x="0" y="0"/>
              <a:ext cx="9144000" cy="27855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63" t="71516" r="109" b="-1"/>
            <a:stretch/>
          </p:blipFill>
          <p:spPr bwMode="auto">
            <a:xfrm>
              <a:off x="0" y="3131054"/>
              <a:ext cx="9148223" cy="3726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2BDEE337-D23B-8B39-2E18-EE775B6009E6}"/>
              </a:ext>
            </a:extLst>
          </p:cNvPr>
          <p:cNvSpPr/>
          <p:nvPr/>
        </p:nvSpPr>
        <p:spPr>
          <a:xfrm>
            <a:off x="0" y="1196752"/>
            <a:ext cx="9144000" cy="43924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sz="2400" b="1" dirty="0">
                <a:solidFill>
                  <a:srgbClr val="2332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Atenção:</a:t>
            </a:r>
          </a:p>
          <a:p>
            <a:pPr lvl="1" indent="-457200" algn="just">
              <a:buFont typeface="Wingdings" panose="05000000000000000000" pitchFamily="2" charset="2"/>
              <a:buChar char="Ø"/>
            </a:pPr>
            <a:r>
              <a:rPr lang="pt-PT" sz="2400" dirty="0">
                <a:solidFill>
                  <a:srgbClr val="233263"/>
                </a:solidFill>
              </a:rPr>
              <a:t>Uma variável declarada dentro de um método é considerada local ao método onde ela foi declarada;</a:t>
            </a:r>
          </a:p>
          <a:p>
            <a:pPr lvl="1" indent="-457200" algn="just">
              <a:buFont typeface="Wingdings" panose="05000000000000000000" pitchFamily="2" charset="2"/>
              <a:buChar char="Ø"/>
            </a:pPr>
            <a:r>
              <a:rPr lang="pt-PT" sz="2400" dirty="0">
                <a:solidFill>
                  <a:srgbClr val="233263"/>
                </a:solidFill>
              </a:rPr>
              <a:t>A variável local é criada sempre que o método onde ela foi declarada é executado e destruída quando ele termina a sua execução;</a:t>
            </a:r>
          </a:p>
          <a:p>
            <a:pPr lvl="1" indent="-457200" algn="just">
              <a:buFont typeface="Wingdings" panose="05000000000000000000" pitchFamily="2" charset="2"/>
              <a:buChar char="Ø"/>
            </a:pPr>
            <a:r>
              <a:rPr lang="pt-PT" sz="2400" dirty="0">
                <a:solidFill>
                  <a:srgbClr val="233263"/>
                </a:solidFill>
              </a:rPr>
              <a:t>É erro tentar aceder ou obter o valor de uma variável fora do método onde esta foi declarada;</a:t>
            </a:r>
          </a:p>
          <a:p>
            <a:pPr lvl="1" indent="-457200" algn="just">
              <a:buFont typeface="Wingdings" panose="05000000000000000000" pitchFamily="2" charset="2"/>
              <a:buChar char="Ø"/>
            </a:pPr>
            <a:r>
              <a:rPr lang="pt-PT" sz="2400" dirty="0">
                <a:solidFill>
                  <a:srgbClr val="233263"/>
                </a:solidFill>
              </a:rPr>
              <a:t>É possível declarar variáveis com mesmo nome em métodos diferentes pois ainda que tenham mesmo nome são diferentes e localizados em espaços de memória separados e com visibilidade diferente.</a:t>
            </a:r>
          </a:p>
        </p:txBody>
      </p:sp>
    </p:spTree>
    <p:extLst>
      <p:ext uri="{BB962C8B-B14F-4D97-AF65-F5344CB8AC3E}">
        <p14:creationId xmlns:p14="http://schemas.microsoft.com/office/powerpoint/2010/main" val="36631648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0"/>
    </mc:Choice>
    <mc:Fallback>
      <p:transition advTm="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/>
          <p:cNvGrpSpPr/>
          <p:nvPr/>
        </p:nvGrpSpPr>
        <p:grpSpPr>
          <a:xfrm>
            <a:off x="0" y="0"/>
            <a:ext cx="9148223" cy="6858000"/>
            <a:chOff x="0" y="0"/>
            <a:chExt cx="9148223" cy="6858000"/>
          </a:xfrm>
        </p:grpSpPr>
        <p:pic>
          <p:nvPicPr>
            <p:cNvPr id="13" name="Picture 6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6" t="6898" b="71745"/>
            <a:stretch/>
          </p:blipFill>
          <p:spPr bwMode="auto">
            <a:xfrm>
              <a:off x="0" y="0"/>
              <a:ext cx="9144000" cy="27855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63" t="71516" r="109" b="-1"/>
            <a:stretch/>
          </p:blipFill>
          <p:spPr bwMode="auto">
            <a:xfrm>
              <a:off x="0" y="3131054"/>
              <a:ext cx="9148223" cy="3726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2BDEE337-D23B-8B39-2E18-EE775B6009E6}"/>
              </a:ext>
            </a:extLst>
          </p:cNvPr>
          <p:cNvSpPr/>
          <p:nvPr/>
        </p:nvSpPr>
        <p:spPr>
          <a:xfrm>
            <a:off x="0" y="1196752"/>
            <a:ext cx="9144000" cy="22322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sz="2400" b="1" dirty="0">
                <a:solidFill>
                  <a:srgbClr val="2332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Atenção:</a:t>
            </a:r>
          </a:p>
          <a:p>
            <a:pPr lvl="1" algn="just"/>
            <a:r>
              <a:rPr lang="pt-PT" sz="2400" dirty="0">
                <a:solidFill>
                  <a:srgbClr val="233263"/>
                </a:solidFill>
              </a:rPr>
              <a:t>As variáveis globais são compostas por 3 componentes:</a:t>
            </a:r>
          </a:p>
          <a:p>
            <a:pPr lvl="1" indent="-457200" algn="just">
              <a:buFont typeface="Wingdings" panose="05000000000000000000" pitchFamily="2" charset="2"/>
              <a:buChar char="Ø"/>
            </a:pPr>
            <a:r>
              <a:rPr lang="pt-PT" sz="2400" dirty="0">
                <a:solidFill>
                  <a:srgbClr val="233263"/>
                </a:solidFill>
              </a:rPr>
              <a:t>Zero ou mais modificadores, como </a:t>
            </a:r>
            <a:r>
              <a:rPr lang="pt-PT" sz="2400" b="1" dirty="0" err="1">
                <a:solidFill>
                  <a:srgbClr val="233263"/>
                </a:solidFill>
              </a:rPr>
              <a:t>public</a:t>
            </a:r>
            <a:r>
              <a:rPr lang="pt-PT" sz="2400" dirty="0">
                <a:solidFill>
                  <a:srgbClr val="233263"/>
                </a:solidFill>
              </a:rPr>
              <a:t> ou </a:t>
            </a:r>
            <a:r>
              <a:rPr lang="pt-PT" sz="2400" b="1" dirty="0" err="1">
                <a:solidFill>
                  <a:srgbClr val="233263"/>
                </a:solidFill>
              </a:rPr>
              <a:t>private</a:t>
            </a:r>
            <a:endParaRPr lang="pt-PT" sz="2400" b="1" dirty="0">
              <a:solidFill>
                <a:srgbClr val="233263"/>
              </a:solidFill>
            </a:endParaRPr>
          </a:p>
          <a:p>
            <a:pPr lvl="1" indent="-457200" algn="just">
              <a:buFont typeface="Wingdings" panose="05000000000000000000" pitchFamily="2" charset="2"/>
              <a:buChar char="Ø"/>
            </a:pPr>
            <a:r>
              <a:rPr lang="pt-PT" sz="2400" dirty="0">
                <a:solidFill>
                  <a:srgbClr val="233263"/>
                </a:solidFill>
              </a:rPr>
              <a:t>O tipo do campo(atributo)</a:t>
            </a:r>
          </a:p>
          <a:p>
            <a:pPr lvl="1" indent="-457200" algn="just">
              <a:buFont typeface="Wingdings" panose="05000000000000000000" pitchFamily="2" charset="2"/>
              <a:buChar char="Ø"/>
            </a:pPr>
            <a:r>
              <a:rPr lang="pt-PT" sz="2400" dirty="0">
                <a:solidFill>
                  <a:srgbClr val="233263"/>
                </a:solidFill>
              </a:rPr>
              <a:t>O nome do campo(atributo)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F77AFC1-BA1C-F688-E1D7-7095274D99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1600" y="3429000"/>
            <a:ext cx="6469525" cy="1684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055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0"/>
    </mc:Choice>
    <mc:Fallback>
      <p:transition advTm="0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/>
          <p:cNvGrpSpPr/>
          <p:nvPr/>
        </p:nvGrpSpPr>
        <p:grpSpPr>
          <a:xfrm>
            <a:off x="0" y="0"/>
            <a:ext cx="9148223" cy="6858000"/>
            <a:chOff x="0" y="0"/>
            <a:chExt cx="9148223" cy="6858000"/>
          </a:xfrm>
        </p:grpSpPr>
        <p:pic>
          <p:nvPicPr>
            <p:cNvPr id="13" name="Picture 6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6" t="6898" b="71745"/>
            <a:stretch/>
          </p:blipFill>
          <p:spPr bwMode="auto">
            <a:xfrm>
              <a:off x="0" y="0"/>
              <a:ext cx="9144000" cy="27855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63" t="71516" r="109" b="-1"/>
            <a:stretch/>
          </p:blipFill>
          <p:spPr bwMode="auto">
            <a:xfrm>
              <a:off x="0" y="3131054"/>
              <a:ext cx="9148223" cy="3726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879DB8C3-4C66-B0F5-AEBD-D62FC20BE8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3765" y="2000250"/>
            <a:ext cx="7332032" cy="394903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701FBB5-58A0-E72A-E9B5-F7BAB9FAC911}"/>
              </a:ext>
            </a:extLst>
          </p:cNvPr>
          <p:cNvSpPr/>
          <p:nvPr/>
        </p:nvSpPr>
        <p:spPr>
          <a:xfrm>
            <a:off x="7447494" y="3183731"/>
            <a:ext cx="1763688" cy="49053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PT" dirty="0">
                <a:solidFill>
                  <a:srgbClr val="C00000"/>
                </a:solidFill>
              </a:rPr>
              <a:t>Imprime 5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AE2096B-0A11-62B7-8476-818748E22330}"/>
              </a:ext>
            </a:extLst>
          </p:cNvPr>
          <p:cNvSpPr/>
          <p:nvPr/>
        </p:nvSpPr>
        <p:spPr>
          <a:xfrm>
            <a:off x="7304741" y="4321236"/>
            <a:ext cx="1763688" cy="49053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PT" dirty="0">
                <a:solidFill>
                  <a:srgbClr val="C00000"/>
                </a:solidFill>
              </a:rPr>
              <a:t>Imprime 10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7ECB46D-C9C8-1B1A-B662-C115B74D4749}"/>
              </a:ext>
            </a:extLst>
          </p:cNvPr>
          <p:cNvCxnSpPr/>
          <p:nvPr/>
        </p:nvCxnSpPr>
        <p:spPr>
          <a:xfrm flipH="1">
            <a:off x="7236296" y="3428999"/>
            <a:ext cx="576064" cy="1499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44ABCDC-4ABF-5D81-4F46-4184FBEC4E55}"/>
              </a:ext>
            </a:extLst>
          </p:cNvPr>
          <p:cNvCxnSpPr>
            <a:cxnSpLocks/>
          </p:cNvCxnSpPr>
          <p:nvPr/>
        </p:nvCxnSpPr>
        <p:spPr>
          <a:xfrm flipH="1" flipV="1">
            <a:off x="7047797" y="4345545"/>
            <a:ext cx="476531" cy="1192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99916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0"/>
    </mc:Choice>
    <mc:Fallback>
      <p:transition advTm="0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/>
          <p:cNvGrpSpPr/>
          <p:nvPr/>
        </p:nvGrpSpPr>
        <p:grpSpPr>
          <a:xfrm>
            <a:off x="0" y="0"/>
            <a:ext cx="9148223" cy="6858000"/>
            <a:chOff x="0" y="0"/>
            <a:chExt cx="9148223" cy="6858000"/>
          </a:xfrm>
        </p:grpSpPr>
        <p:pic>
          <p:nvPicPr>
            <p:cNvPr id="13" name="Picture 6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6" t="6898" b="71745"/>
            <a:stretch/>
          </p:blipFill>
          <p:spPr bwMode="auto">
            <a:xfrm>
              <a:off x="0" y="0"/>
              <a:ext cx="9144000" cy="27855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63" t="71516" r="109" b="-1"/>
            <a:stretch/>
          </p:blipFill>
          <p:spPr bwMode="auto">
            <a:xfrm>
              <a:off x="0" y="3131054"/>
              <a:ext cx="9148223" cy="3726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2BDEE337-D23B-8B39-2E18-EE775B6009E6}"/>
              </a:ext>
            </a:extLst>
          </p:cNvPr>
          <p:cNvSpPr/>
          <p:nvPr/>
        </p:nvSpPr>
        <p:spPr>
          <a:xfrm>
            <a:off x="0" y="1196752"/>
            <a:ext cx="9144000" cy="129614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sz="2400" b="1" dirty="0">
                <a:solidFill>
                  <a:srgbClr val="2332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Exemplo:</a:t>
            </a:r>
          </a:p>
          <a:p>
            <a:pPr algn="just"/>
            <a:r>
              <a:rPr lang="pt-PT" sz="2400" dirty="0">
                <a:solidFill>
                  <a:srgbClr val="233263"/>
                </a:solidFill>
              </a:rPr>
              <a:t>Elabore um programa que determina o volume de um cilindro, utilizando métodos.</a:t>
            </a:r>
            <a:endParaRPr lang="en-US" sz="1800" i="1" dirty="0">
              <a:solidFill>
                <a:srgbClr val="233263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9AC06D4-B6C8-A3C8-E979-46BF8B9E386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728" y="3212976"/>
            <a:ext cx="3590925" cy="27717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8C713A4-6540-171E-A058-D5EC6AFA802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2918242"/>
            <a:ext cx="142875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867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0"/>
    </mc:Choice>
    <mc:Fallback>
      <p:transition advTm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 descr="ergegegfweg&#10;"/>
          <p:cNvGrpSpPr/>
          <p:nvPr/>
        </p:nvGrpSpPr>
        <p:grpSpPr>
          <a:xfrm>
            <a:off x="0" y="0"/>
            <a:ext cx="9148223" cy="6858000"/>
            <a:chOff x="0" y="0"/>
            <a:chExt cx="9148223" cy="6858000"/>
          </a:xfrm>
        </p:grpSpPr>
        <p:pic>
          <p:nvPicPr>
            <p:cNvPr id="13" name="Picture 6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6" t="6898" b="71745"/>
            <a:stretch/>
          </p:blipFill>
          <p:spPr bwMode="auto">
            <a:xfrm>
              <a:off x="0" y="0"/>
              <a:ext cx="9144000" cy="27855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63" t="71516" r="109" b="-1"/>
            <a:stretch/>
          </p:blipFill>
          <p:spPr bwMode="auto">
            <a:xfrm>
              <a:off x="0" y="3131054"/>
              <a:ext cx="9148223" cy="3726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5D28E960-9362-4528-2F43-824ADE2520B3}"/>
              </a:ext>
            </a:extLst>
          </p:cNvPr>
          <p:cNvSpPr/>
          <p:nvPr/>
        </p:nvSpPr>
        <p:spPr>
          <a:xfrm>
            <a:off x="0" y="1268760"/>
            <a:ext cx="9144000" cy="39604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sz="2400" dirty="0">
                <a:solidFill>
                  <a:srgbClr val="2A3978"/>
                </a:solidFill>
              </a:rPr>
              <a:t>Tema:   </a:t>
            </a:r>
            <a:r>
              <a:rPr lang="pt-PT" sz="2400" b="1" dirty="0">
                <a:solidFill>
                  <a:srgbClr val="2A3978"/>
                </a:solidFill>
              </a:rPr>
              <a:t>Métodos (funções)</a:t>
            </a:r>
          </a:p>
          <a:p>
            <a:r>
              <a:rPr lang="pt-PT" sz="2400" dirty="0" err="1">
                <a:solidFill>
                  <a:srgbClr val="2A3978"/>
                </a:solidFill>
              </a:rPr>
              <a:t>Objectivos</a:t>
            </a:r>
            <a:endParaRPr lang="pt-PT" sz="2400" dirty="0">
              <a:solidFill>
                <a:srgbClr val="2A3978"/>
              </a:solidFill>
            </a:endParaRPr>
          </a:p>
          <a:p>
            <a:pPr marL="342900" lvl="1" indent="-342900" fontAlgn="auto"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Font typeface="Wingdings" panose="05000000000000000000" pitchFamily="2" charset="2"/>
              <a:buChar char="Ø"/>
              <a:defRPr/>
            </a:pPr>
            <a:r>
              <a:rPr lang="pt-PT" sz="2400" dirty="0">
                <a:solidFill>
                  <a:srgbClr val="2A3978"/>
                </a:solidFill>
              </a:rPr>
              <a:t>Conhecer o conceito de métodos/subprogramas;</a:t>
            </a:r>
          </a:p>
          <a:p>
            <a:pPr marL="342900" lvl="1" indent="-342900" fontAlgn="auto"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Font typeface="Wingdings" panose="05000000000000000000" pitchFamily="2" charset="2"/>
              <a:buChar char="Ø"/>
              <a:defRPr/>
            </a:pPr>
            <a:r>
              <a:rPr lang="pt-PT" sz="2400" dirty="0">
                <a:solidFill>
                  <a:srgbClr val="2A3978"/>
                </a:solidFill>
              </a:rPr>
              <a:t>Identificar melhores locais para os utilizar;</a:t>
            </a:r>
          </a:p>
          <a:p>
            <a:pPr marL="342900" lvl="1" indent="-342900" fontAlgn="auto"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Font typeface="Wingdings" panose="05000000000000000000" pitchFamily="2" charset="2"/>
              <a:buChar char="Ø"/>
              <a:defRPr/>
            </a:pPr>
            <a:r>
              <a:rPr lang="pt-PT" sz="2400" dirty="0">
                <a:solidFill>
                  <a:srgbClr val="2A3978"/>
                </a:solidFill>
              </a:rPr>
              <a:t>Conhecer os tipos de métodos existentes em java e convenções;</a:t>
            </a:r>
            <a:endParaRPr lang="pt-PT" sz="2400" i="1" dirty="0">
              <a:solidFill>
                <a:srgbClr val="2A3978"/>
              </a:solidFill>
            </a:endParaRPr>
          </a:p>
          <a:p>
            <a:pPr marL="342900" lvl="1" indent="-342900" fontAlgn="auto"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Font typeface="Wingdings" panose="05000000000000000000" pitchFamily="2" charset="2"/>
              <a:buChar char="Ø"/>
              <a:defRPr/>
            </a:pPr>
            <a:r>
              <a:rPr lang="pt-PT" sz="2400" dirty="0">
                <a:solidFill>
                  <a:srgbClr val="2A3978"/>
                </a:solidFill>
              </a:rPr>
              <a:t>Dominar a estrutura de um método em java;</a:t>
            </a:r>
          </a:p>
          <a:p>
            <a:pPr marL="342900" lvl="1" indent="-342900" fontAlgn="auto"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Font typeface="Wingdings" panose="05000000000000000000" pitchFamily="2" charset="2"/>
              <a:buChar char="Ø"/>
              <a:defRPr/>
            </a:pPr>
            <a:r>
              <a:rPr lang="pt-PT" sz="2400" dirty="0">
                <a:solidFill>
                  <a:srgbClr val="2A3978"/>
                </a:solidFill>
              </a:rPr>
              <a:t>Construir o seu próprio método;</a:t>
            </a:r>
          </a:p>
          <a:p>
            <a:pPr marL="342900" lvl="1" indent="-342900" fontAlgn="auto"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Font typeface="Wingdings" panose="05000000000000000000" pitchFamily="2" charset="2"/>
              <a:buChar char="Ø"/>
              <a:defRPr/>
            </a:pPr>
            <a:r>
              <a:rPr lang="pt-PT" sz="2400" dirty="0">
                <a:solidFill>
                  <a:srgbClr val="2A3978"/>
                </a:solidFill>
              </a:rPr>
              <a:t>Identificar onde declarar os diferentes tipos de variáveis;</a:t>
            </a:r>
          </a:p>
          <a:p>
            <a:pPr marL="342900" lvl="1" indent="-342900" fontAlgn="auto"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Font typeface="Wingdings" panose="05000000000000000000" pitchFamily="2" charset="2"/>
              <a:buChar char="Ø"/>
              <a:defRPr/>
            </a:pPr>
            <a:r>
              <a:rPr lang="pt-PT" sz="2400" dirty="0">
                <a:solidFill>
                  <a:srgbClr val="2A3978"/>
                </a:solidFill>
              </a:rPr>
              <a:t>Diferenciar parâmetros e argumentos</a:t>
            </a:r>
          </a:p>
        </p:txBody>
      </p:sp>
    </p:spTree>
    <p:extLst>
      <p:ext uri="{BB962C8B-B14F-4D97-AF65-F5344CB8AC3E}">
        <p14:creationId xmlns:p14="http://schemas.microsoft.com/office/powerpoint/2010/main" val="3765947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0"/>
    </mc:Choice>
    <mc:Fallback xmlns="">
      <p:transition advTm="0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98" t="38432" r="31331" b="13582"/>
          <a:stretch/>
        </p:blipFill>
        <p:spPr bwMode="auto">
          <a:xfrm>
            <a:off x="1" y="1"/>
            <a:ext cx="99059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1043608" y="5293657"/>
            <a:ext cx="3168352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 dirty="0">
                <a:latin typeface="Myriad Pro" pitchFamily="34" charset="0"/>
              </a:rPr>
              <a:t>Prolong. da Av. Kim Il Sung (IFT/TDM) Edifício D1</a:t>
            </a:r>
          </a:p>
          <a:p>
            <a:r>
              <a:rPr lang="pt-PT" sz="1100" dirty="0">
                <a:latin typeface="Myriad Pro" pitchFamily="34" charset="0"/>
              </a:rPr>
              <a:t>Maputo, Moçambique</a:t>
            </a:r>
          </a:p>
          <a:p>
            <a:endParaRPr lang="pt-PT" sz="600" dirty="0">
              <a:latin typeface="Myriad Pro" pitchFamily="34" charset="0"/>
            </a:endParaRPr>
          </a:p>
          <a:p>
            <a:r>
              <a:rPr lang="pt-PT" sz="1100" b="1" dirty="0">
                <a:latin typeface="Myriad Pro" pitchFamily="34" charset="0"/>
              </a:rPr>
              <a:t>www.facebook.com/isutc</a:t>
            </a:r>
          </a:p>
          <a:p>
            <a:r>
              <a:rPr lang="pt-PT" sz="1600" b="1" dirty="0">
                <a:latin typeface="Myriad Pro" pitchFamily="34" charset="0"/>
              </a:rPr>
              <a:t>www.transcom.co.mz/isutc</a:t>
            </a:r>
          </a:p>
          <a:p>
            <a:endParaRPr lang="pt-PT" sz="1000" b="1" dirty="0">
              <a:latin typeface="Myriad Pro" pitchFamily="34" charset="0"/>
            </a:endParaRPr>
          </a:p>
        </p:txBody>
      </p:sp>
      <p:pic>
        <p:nvPicPr>
          <p:cNvPr id="3077" name="Picture 5" descr="C:\Users\smaia.ISUTC\Desktop\ENTER\logos\ISUTC ProfPic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6400" b="72000" l="3200" r="96800">
                        <a14:foregroundMark x1="33333" y1="47200" x2="33333" y2="47200"/>
                        <a14:foregroundMark x1="38667" y1="45067" x2="38667" y2="45067"/>
                        <a14:foregroundMark x1="49333" y1="44533" x2="49333" y2="44533"/>
                        <a14:foregroundMark x1="61333" y1="40533" x2="61333" y2="40533"/>
                        <a14:foregroundMark x1="73333" y1="40533" x2="73333" y2="40533"/>
                      </a14:backgroundRemoval>
                    </a14:imgEffect>
                    <a14:imgEffect>
                      <a14:sharpenSoften amount="-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902" y="4101416"/>
            <a:ext cx="1555882" cy="155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42"/>
          <p:cNvGrpSpPr>
            <a:grpSpLocks/>
          </p:cNvGrpSpPr>
          <p:nvPr/>
        </p:nvGrpSpPr>
        <p:grpSpPr bwMode="auto">
          <a:xfrm>
            <a:off x="3172047" y="2564904"/>
            <a:ext cx="3632201" cy="792089"/>
            <a:chOff x="2203" y="3652"/>
            <a:chExt cx="2112" cy="370"/>
          </a:xfrm>
        </p:grpSpPr>
        <p:sp>
          <p:nvSpPr>
            <p:cNvPr id="8" name="Text Box 40"/>
            <p:cNvSpPr txBox="1">
              <a:spLocks noChangeArrowheads="1"/>
            </p:cNvSpPr>
            <p:nvPr/>
          </p:nvSpPr>
          <p:spPr bwMode="auto">
            <a:xfrm>
              <a:off x="2203" y="3652"/>
              <a:ext cx="2112" cy="3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150000"/>
                </a:lnSpc>
                <a:spcAft>
                  <a:spcPts val="200"/>
                </a:spcAft>
              </a:pPr>
              <a:r>
                <a:rPr lang="es-ES_tradnl" altLang="pt-PT" sz="1500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GARANTE O TEU FUTURO</a:t>
              </a:r>
              <a:endParaRPr lang="en-US" altLang="pt-PT" sz="15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50000"/>
                </a:lnSpc>
              </a:pPr>
              <a:r>
                <a:rPr lang="en-US" altLang="pt-PT" sz="1500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 UMA FORMAÇÃO SÓLIDA</a:t>
              </a:r>
              <a:endParaRPr lang="pt-PT" altLang="pt-PT" sz="1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Line 41"/>
            <p:cNvSpPr>
              <a:spLocks noChangeShapeType="1"/>
            </p:cNvSpPr>
            <p:nvPr/>
          </p:nvSpPr>
          <p:spPr bwMode="auto">
            <a:xfrm>
              <a:off x="2389" y="3854"/>
              <a:ext cx="1741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 type="oval" w="med" len="med"/>
              <a:tailEnd type="oval" w="med" len="med"/>
            </a:ln>
          </p:spPr>
          <p:txBody>
            <a:bodyPr anchor="ctr"/>
            <a:lstStyle/>
            <a:p>
              <a:endParaRPr lang="pt-PT"/>
            </a:p>
          </p:txBody>
        </p:sp>
      </p:grpSp>
    </p:spTree>
    <p:extLst>
      <p:ext uri="{BB962C8B-B14F-4D97-AF65-F5344CB8AC3E}">
        <p14:creationId xmlns:p14="http://schemas.microsoft.com/office/powerpoint/2010/main" val="3714859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 descr="ergegegfweg&#10;"/>
          <p:cNvGrpSpPr/>
          <p:nvPr/>
        </p:nvGrpSpPr>
        <p:grpSpPr>
          <a:xfrm>
            <a:off x="0" y="0"/>
            <a:ext cx="9148223" cy="6858000"/>
            <a:chOff x="0" y="0"/>
            <a:chExt cx="9148223" cy="6858000"/>
          </a:xfrm>
        </p:grpSpPr>
        <p:pic>
          <p:nvPicPr>
            <p:cNvPr id="13" name="Picture 6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6" t="6898" b="71745"/>
            <a:stretch/>
          </p:blipFill>
          <p:spPr bwMode="auto">
            <a:xfrm>
              <a:off x="0" y="0"/>
              <a:ext cx="9144000" cy="27855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63" t="71516" r="109" b="-1"/>
            <a:stretch/>
          </p:blipFill>
          <p:spPr bwMode="auto">
            <a:xfrm>
              <a:off x="0" y="3131054"/>
              <a:ext cx="9148223" cy="3726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5D28E960-9362-4528-2F43-824ADE2520B3}"/>
              </a:ext>
            </a:extLst>
          </p:cNvPr>
          <p:cNvSpPr/>
          <p:nvPr/>
        </p:nvSpPr>
        <p:spPr>
          <a:xfrm>
            <a:off x="0" y="1268760"/>
            <a:ext cx="9144000" cy="39604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sz="2400" b="1" dirty="0">
                <a:solidFill>
                  <a:srgbClr val="2A3978"/>
                </a:solidFill>
              </a:rPr>
              <a:t>Métodos (funções): definição</a:t>
            </a:r>
          </a:p>
          <a:p>
            <a:r>
              <a:rPr lang="pt-BR" sz="2400" dirty="0">
                <a:solidFill>
                  <a:srgbClr val="2A3978"/>
                </a:solidFill>
              </a:rPr>
              <a:t>Um </a:t>
            </a:r>
            <a:r>
              <a:rPr lang="pt-BR" sz="2400" b="1" dirty="0">
                <a:solidFill>
                  <a:srgbClr val="2A3978"/>
                </a:solidFill>
              </a:rPr>
              <a:t>método</a:t>
            </a:r>
            <a:r>
              <a:rPr lang="pt-BR" sz="2400" dirty="0">
                <a:solidFill>
                  <a:srgbClr val="2A3978"/>
                </a:solidFill>
              </a:rPr>
              <a:t> representa um </a:t>
            </a:r>
            <a:r>
              <a:rPr lang="pt-BR" sz="2400" b="1" dirty="0">
                <a:solidFill>
                  <a:srgbClr val="2A3978"/>
                </a:solidFill>
              </a:rPr>
              <a:t>bloco de código </a:t>
            </a:r>
            <a:r>
              <a:rPr lang="pt-BR" sz="2400" dirty="0">
                <a:solidFill>
                  <a:srgbClr val="2A3978"/>
                </a:solidFill>
              </a:rPr>
              <a:t>que permite </a:t>
            </a:r>
            <a:r>
              <a:rPr lang="pt-BR" sz="2400" b="1" dirty="0">
                <a:solidFill>
                  <a:srgbClr val="2A3978"/>
                </a:solidFill>
              </a:rPr>
              <a:t>separar</a:t>
            </a:r>
            <a:r>
              <a:rPr lang="pt-BR" sz="2400" dirty="0">
                <a:solidFill>
                  <a:srgbClr val="2A3978"/>
                </a:solidFill>
              </a:rPr>
              <a:t> distintas partes dum programa em </a:t>
            </a:r>
            <a:r>
              <a:rPr lang="pt-BR" sz="2400" b="1" dirty="0">
                <a:solidFill>
                  <a:srgbClr val="2A3978"/>
                </a:solidFill>
              </a:rPr>
              <a:t>pequenas e simples porções</a:t>
            </a:r>
            <a:r>
              <a:rPr lang="pt-BR" sz="2400" dirty="0">
                <a:solidFill>
                  <a:srgbClr val="2A3978"/>
                </a:solidFill>
              </a:rPr>
              <a:t>, que podem ser invocados (chamados), uma ou várias vezes, se sua funcionalidade for necessária em um trecho da própria classe ou em outra classe.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dirty="0">
                <a:solidFill>
                  <a:srgbClr val="2A3978"/>
                </a:solidFill>
              </a:rPr>
              <a:t>Os principais motivos que levam a utilização de métodos se referem a redução do código de um sistema, à melhoria de modularização do sistema e a facilitação da manutenção do sistema.</a:t>
            </a:r>
          </a:p>
          <a:p>
            <a:endParaRPr lang="pt-PT" sz="2400" b="1" dirty="0">
              <a:solidFill>
                <a:srgbClr val="2A397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460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0"/>
    </mc:Choice>
    <mc:Fallback xmlns="">
      <p:transition advTm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 descr="ergegegfweg&#10;"/>
          <p:cNvGrpSpPr/>
          <p:nvPr/>
        </p:nvGrpSpPr>
        <p:grpSpPr>
          <a:xfrm>
            <a:off x="0" y="0"/>
            <a:ext cx="9148223" cy="6858000"/>
            <a:chOff x="0" y="0"/>
            <a:chExt cx="9148223" cy="6858000"/>
          </a:xfrm>
        </p:grpSpPr>
        <p:pic>
          <p:nvPicPr>
            <p:cNvPr id="13" name="Picture 6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6" t="6898" b="71745"/>
            <a:stretch/>
          </p:blipFill>
          <p:spPr bwMode="auto">
            <a:xfrm>
              <a:off x="0" y="0"/>
              <a:ext cx="9144000" cy="27855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63" t="71516" r="109" b="-1"/>
            <a:stretch/>
          </p:blipFill>
          <p:spPr bwMode="auto">
            <a:xfrm>
              <a:off x="0" y="3131054"/>
              <a:ext cx="9148223" cy="3726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5D28E960-9362-4528-2F43-824ADE2520B3}"/>
              </a:ext>
            </a:extLst>
          </p:cNvPr>
          <p:cNvSpPr/>
          <p:nvPr/>
        </p:nvSpPr>
        <p:spPr>
          <a:xfrm>
            <a:off x="0" y="1268760"/>
            <a:ext cx="9144000" cy="2952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sz="2400" b="1" dirty="0">
                <a:solidFill>
                  <a:srgbClr val="2A3978"/>
                </a:solidFill>
              </a:rPr>
              <a:t>Métodos (funções): classificação</a:t>
            </a:r>
          </a:p>
          <a:p>
            <a:pPr algn="just"/>
            <a:r>
              <a:rPr lang="pt-PT" sz="2400" dirty="0">
                <a:solidFill>
                  <a:srgbClr val="2A3978"/>
                </a:solidFill>
              </a:rPr>
              <a:t>Os métodos classificam-se pelo seu grau de importância em: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pt-PT" sz="2400" b="1" dirty="0">
                <a:solidFill>
                  <a:srgbClr val="2A3978"/>
                </a:solidFill>
              </a:rPr>
              <a:t>Organização</a:t>
            </a:r>
          </a:p>
          <a:p>
            <a:pPr marL="517525" lvl="1" indent="-514350" algn="just">
              <a:buFont typeface="Wingdings" panose="05000000000000000000" pitchFamily="2" charset="2"/>
              <a:buChar char="Ø"/>
            </a:pPr>
            <a:r>
              <a:rPr lang="pt-PT" sz="2400" dirty="0">
                <a:solidFill>
                  <a:srgbClr val="2A3978"/>
                </a:solidFill>
              </a:rPr>
              <a:t>Separa/divide operações complexas em blocos de código por forma a garantir maior performance do programa;</a:t>
            </a:r>
          </a:p>
          <a:p>
            <a:pPr marL="517525" lvl="1" indent="-514350" algn="just">
              <a:buFont typeface="Wingdings" panose="05000000000000000000" pitchFamily="2" charset="2"/>
              <a:buChar char="Ø"/>
            </a:pPr>
            <a:r>
              <a:rPr lang="pt-PT" sz="2400" dirty="0">
                <a:solidFill>
                  <a:srgbClr val="2A3978"/>
                </a:solidFill>
              </a:rPr>
              <a:t>Divide uma corrente de instruções de código em pequenas e específicas porções;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9D81F63-A8E3-514E-9520-3900486BD0D9}"/>
              </a:ext>
            </a:extLst>
          </p:cNvPr>
          <p:cNvGrpSpPr/>
          <p:nvPr/>
        </p:nvGrpSpPr>
        <p:grpSpPr>
          <a:xfrm>
            <a:off x="4427984" y="3861048"/>
            <a:ext cx="2343160" cy="2428892"/>
            <a:chOff x="3228972" y="4000504"/>
            <a:chExt cx="2343160" cy="2428892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151A5CA9-F1CF-F9B5-0DA0-83F19B48B4E3}"/>
                </a:ext>
              </a:extLst>
            </p:cNvPr>
            <p:cNvGrpSpPr/>
            <p:nvPr/>
          </p:nvGrpSpPr>
          <p:grpSpPr>
            <a:xfrm>
              <a:off x="3228972" y="4000504"/>
              <a:ext cx="2343160" cy="571504"/>
              <a:chOff x="1214414" y="4214818"/>
              <a:chExt cx="2343160" cy="571504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4EBF6227-390A-2761-3838-978E833AEBEE}"/>
                  </a:ext>
                </a:extLst>
              </p:cNvPr>
              <p:cNvSpPr/>
              <p:nvPr/>
            </p:nvSpPr>
            <p:spPr>
              <a:xfrm>
                <a:off x="1214414" y="4214818"/>
                <a:ext cx="1357322" cy="571504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pt-PT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57683292-8391-A763-7419-4600B5BF5542}"/>
                  </a:ext>
                </a:extLst>
              </p:cNvPr>
              <p:cNvSpPr/>
              <p:nvPr/>
            </p:nvSpPr>
            <p:spPr>
              <a:xfrm>
                <a:off x="2643174" y="4357694"/>
                <a:ext cx="914400" cy="27145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PT" sz="1200" b="1" dirty="0">
                    <a:solidFill>
                      <a:schemeClr val="tx1"/>
                    </a:solidFill>
                  </a:rPr>
                  <a:t>bloco1</a:t>
                </a:r>
              </a:p>
            </p:txBody>
          </p:sp>
          <p:sp>
            <p:nvSpPr>
              <p:cNvPr id="19" name="Right Brace 18">
                <a:extLst>
                  <a:ext uri="{FF2B5EF4-FFF2-40B4-BE49-F238E27FC236}">
                    <a16:creationId xmlns:a16="http://schemas.microsoft.com/office/drawing/2014/main" id="{3E9852AB-CE19-7753-54A6-F75D5168CBC1}"/>
                  </a:ext>
                </a:extLst>
              </p:cNvPr>
              <p:cNvSpPr/>
              <p:nvPr/>
            </p:nvSpPr>
            <p:spPr>
              <a:xfrm>
                <a:off x="2643174" y="4214818"/>
                <a:ext cx="155448" cy="571504"/>
              </a:xfrm>
              <a:prstGeom prst="righ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pt-PT"/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C929D35B-4EE1-E529-B692-62F61C1DA4E2}"/>
                </a:ext>
              </a:extLst>
            </p:cNvPr>
            <p:cNvGrpSpPr/>
            <p:nvPr/>
          </p:nvGrpSpPr>
          <p:grpSpPr>
            <a:xfrm>
              <a:off x="3228972" y="4714884"/>
              <a:ext cx="2343160" cy="571504"/>
              <a:chOff x="1214414" y="4214818"/>
              <a:chExt cx="2343160" cy="571504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3D7979DD-FA66-FB19-7E5C-85B730840784}"/>
                  </a:ext>
                </a:extLst>
              </p:cNvPr>
              <p:cNvSpPr/>
              <p:nvPr/>
            </p:nvSpPr>
            <p:spPr>
              <a:xfrm>
                <a:off x="1214414" y="4214818"/>
                <a:ext cx="1357322" cy="571504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pt-PT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79EC3DA-EAFA-D36C-1F0E-8FE8CBCEAB84}"/>
                  </a:ext>
                </a:extLst>
              </p:cNvPr>
              <p:cNvSpPr/>
              <p:nvPr/>
            </p:nvSpPr>
            <p:spPr>
              <a:xfrm>
                <a:off x="2643174" y="4357694"/>
                <a:ext cx="914400" cy="27145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PT" sz="1200" b="1" dirty="0">
                    <a:solidFill>
                      <a:schemeClr val="tx1"/>
                    </a:solidFill>
                  </a:rPr>
                  <a:t>bloco2</a:t>
                </a:r>
              </a:p>
            </p:txBody>
          </p:sp>
          <p:sp>
            <p:nvSpPr>
              <p:cNvPr id="16" name="Right Brace 15">
                <a:extLst>
                  <a:ext uri="{FF2B5EF4-FFF2-40B4-BE49-F238E27FC236}">
                    <a16:creationId xmlns:a16="http://schemas.microsoft.com/office/drawing/2014/main" id="{BB796427-A5DF-C7A3-8A1D-6263282FD993}"/>
                  </a:ext>
                </a:extLst>
              </p:cNvPr>
              <p:cNvSpPr/>
              <p:nvPr/>
            </p:nvSpPr>
            <p:spPr>
              <a:xfrm>
                <a:off x="2643174" y="4214818"/>
                <a:ext cx="155448" cy="571504"/>
              </a:xfrm>
              <a:prstGeom prst="righ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pt-PT"/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DF296538-F362-B973-3B46-7181D8ED596C}"/>
                </a:ext>
              </a:extLst>
            </p:cNvPr>
            <p:cNvGrpSpPr/>
            <p:nvPr/>
          </p:nvGrpSpPr>
          <p:grpSpPr>
            <a:xfrm>
              <a:off x="3228972" y="5857892"/>
              <a:ext cx="2343160" cy="571504"/>
              <a:chOff x="1214414" y="4214818"/>
              <a:chExt cx="2343160" cy="571504"/>
            </a:xfrm>
          </p:grpSpPr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3C4C1673-4B60-1D55-0715-1FE1C371181D}"/>
                  </a:ext>
                </a:extLst>
              </p:cNvPr>
              <p:cNvSpPr/>
              <p:nvPr/>
            </p:nvSpPr>
            <p:spPr>
              <a:xfrm>
                <a:off x="1214414" y="4214818"/>
                <a:ext cx="1357322" cy="571504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pt-PT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4227C7A-68F2-5241-8643-508520D5DEAF}"/>
                  </a:ext>
                </a:extLst>
              </p:cNvPr>
              <p:cNvSpPr/>
              <p:nvPr/>
            </p:nvSpPr>
            <p:spPr>
              <a:xfrm>
                <a:off x="2643174" y="4357694"/>
                <a:ext cx="914400" cy="27145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PT" sz="1200" b="1" dirty="0" err="1">
                    <a:solidFill>
                      <a:schemeClr val="tx1"/>
                    </a:solidFill>
                  </a:rPr>
                  <a:t>blocoN</a:t>
                </a:r>
                <a:endParaRPr lang="pt-PT" sz="12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Right Brace 11">
                <a:extLst>
                  <a:ext uri="{FF2B5EF4-FFF2-40B4-BE49-F238E27FC236}">
                    <a16:creationId xmlns:a16="http://schemas.microsoft.com/office/drawing/2014/main" id="{E8DD40A1-EF22-1301-B7CD-B86EC1257C8D}"/>
                  </a:ext>
                </a:extLst>
              </p:cNvPr>
              <p:cNvSpPr/>
              <p:nvPr/>
            </p:nvSpPr>
            <p:spPr>
              <a:xfrm>
                <a:off x="2643174" y="4214818"/>
                <a:ext cx="155448" cy="571504"/>
              </a:xfrm>
              <a:prstGeom prst="righ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pt-PT"/>
              </a:p>
            </p:txBody>
          </p:sp>
        </p:grp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7B672D1-9738-0F1E-B252-A0BE3CED539F}"/>
                </a:ext>
              </a:extLst>
            </p:cNvPr>
            <p:cNvSpPr/>
            <p:nvPr/>
          </p:nvSpPr>
          <p:spPr>
            <a:xfrm>
              <a:off x="3500430" y="5429264"/>
              <a:ext cx="914400" cy="27145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PT" dirty="0">
                  <a:solidFill>
                    <a:sysClr val="windowText" lastClr="000000"/>
                  </a:solidFill>
                </a:rPr>
                <a:t>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83076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0"/>
    </mc:Choice>
    <mc:Fallback xmlns="">
      <p:transition advTm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 descr="ergegegfweg&#10;"/>
          <p:cNvGrpSpPr/>
          <p:nvPr/>
        </p:nvGrpSpPr>
        <p:grpSpPr>
          <a:xfrm>
            <a:off x="0" y="0"/>
            <a:ext cx="9148223" cy="6858000"/>
            <a:chOff x="0" y="0"/>
            <a:chExt cx="9148223" cy="6858000"/>
          </a:xfrm>
        </p:grpSpPr>
        <p:pic>
          <p:nvPicPr>
            <p:cNvPr id="13" name="Picture 6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6" t="6898" b="71745"/>
            <a:stretch/>
          </p:blipFill>
          <p:spPr bwMode="auto">
            <a:xfrm>
              <a:off x="0" y="0"/>
              <a:ext cx="9144000" cy="27855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63" t="71516" r="109" b="-1"/>
            <a:stretch/>
          </p:blipFill>
          <p:spPr bwMode="auto">
            <a:xfrm>
              <a:off x="0" y="3131054"/>
              <a:ext cx="9148223" cy="3726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5D28E960-9362-4528-2F43-824ADE2520B3}"/>
              </a:ext>
            </a:extLst>
          </p:cNvPr>
          <p:cNvSpPr/>
          <p:nvPr/>
        </p:nvSpPr>
        <p:spPr>
          <a:xfrm>
            <a:off x="0" y="1196752"/>
            <a:ext cx="9144000" cy="20882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sz="2400" b="1" dirty="0">
                <a:solidFill>
                  <a:srgbClr val="2A3978"/>
                </a:solidFill>
              </a:rPr>
              <a:t>Métodos (funções): classificação</a:t>
            </a:r>
          </a:p>
          <a:p>
            <a:pPr algn="just"/>
            <a:r>
              <a:rPr lang="pt-PT" sz="2400" dirty="0">
                <a:solidFill>
                  <a:srgbClr val="2A3978"/>
                </a:solidFill>
              </a:rPr>
              <a:t>Os métodos classificam-se pelo seu grau de importância em:</a:t>
            </a:r>
          </a:p>
          <a:p>
            <a:pPr marL="514350" indent="-514350" algn="just"/>
            <a:r>
              <a:rPr lang="pt-PT" sz="2400" b="1" dirty="0">
                <a:solidFill>
                  <a:srgbClr val="2A3978"/>
                </a:solidFill>
              </a:rPr>
              <a:t>2)  </a:t>
            </a:r>
            <a:r>
              <a:rPr lang="pt-PT" sz="2400" b="1" dirty="0" err="1">
                <a:solidFill>
                  <a:srgbClr val="2A3978"/>
                </a:solidFill>
              </a:rPr>
              <a:t>Reusabilidade</a:t>
            </a:r>
            <a:r>
              <a:rPr lang="pt-PT" sz="2400" b="1" dirty="0">
                <a:solidFill>
                  <a:srgbClr val="2A3978"/>
                </a:solidFill>
              </a:rPr>
              <a:t>:</a:t>
            </a:r>
          </a:p>
          <a:p>
            <a:pPr marL="573088" lvl="2" indent="-514350" algn="just">
              <a:buFont typeface="Wingdings" panose="05000000000000000000" pitchFamily="2" charset="2"/>
              <a:buChar char="Ø"/>
            </a:pPr>
            <a:r>
              <a:rPr lang="pt-PT" sz="2400" dirty="0">
                <a:solidFill>
                  <a:srgbClr val="2A3978"/>
                </a:solidFill>
              </a:rPr>
              <a:t>Reduz a repetição de código;</a:t>
            </a:r>
          </a:p>
          <a:p>
            <a:pPr marL="573088" lvl="2" indent="-514350" algn="just">
              <a:buFont typeface="Wingdings" panose="05000000000000000000" pitchFamily="2" charset="2"/>
              <a:buChar char="Ø"/>
            </a:pPr>
            <a:r>
              <a:rPr lang="pt-PT" sz="2400" dirty="0">
                <a:solidFill>
                  <a:srgbClr val="2A3978"/>
                </a:solidFill>
              </a:rPr>
              <a:t>Maximiza o uso e aproveitamento do código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17918090-EE49-D2BF-86E3-FB840F03B958}"/>
              </a:ext>
            </a:extLst>
          </p:cNvPr>
          <p:cNvGrpSpPr/>
          <p:nvPr/>
        </p:nvGrpSpPr>
        <p:grpSpPr>
          <a:xfrm>
            <a:off x="5685224" y="3857058"/>
            <a:ext cx="2343160" cy="2428892"/>
            <a:chOff x="3228972" y="4000504"/>
            <a:chExt cx="2343160" cy="2428892"/>
          </a:xfrm>
        </p:grpSpPr>
        <p:grpSp>
          <p:nvGrpSpPr>
            <p:cNvPr id="21" name="Group 26">
              <a:extLst>
                <a:ext uri="{FF2B5EF4-FFF2-40B4-BE49-F238E27FC236}">
                  <a16:creationId xmlns:a16="http://schemas.microsoft.com/office/drawing/2014/main" id="{7BF219DD-233E-B582-F01B-3A60022C10A2}"/>
                </a:ext>
              </a:extLst>
            </p:cNvPr>
            <p:cNvGrpSpPr/>
            <p:nvPr/>
          </p:nvGrpSpPr>
          <p:grpSpPr>
            <a:xfrm>
              <a:off x="3228972" y="4000504"/>
              <a:ext cx="2343160" cy="571504"/>
              <a:chOff x="1214414" y="4214818"/>
              <a:chExt cx="2343160" cy="571504"/>
            </a:xfrm>
          </p:grpSpPr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334F47FE-380C-7737-7C78-2DDA90B56A56}"/>
                  </a:ext>
                </a:extLst>
              </p:cNvPr>
              <p:cNvSpPr/>
              <p:nvPr/>
            </p:nvSpPr>
            <p:spPr>
              <a:xfrm>
                <a:off x="1214414" y="4214818"/>
                <a:ext cx="1357322" cy="571504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E56F1105-468A-96F3-10E6-402B9FA11342}"/>
                  </a:ext>
                </a:extLst>
              </p:cNvPr>
              <p:cNvSpPr/>
              <p:nvPr/>
            </p:nvSpPr>
            <p:spPr>
              <a:xfrm>
                <a:off x="2643174" y="4357694"/>
                <a:ext cx="914400" cy="27145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PT" sz="1200" b="1" dirty="0">
                    <a:solidFill>
                      <a:schemeClr val="tx1"/>
                    </a:solidFill>
                  </a:rPr>
                  <a:t>bloco1</a:t>
                </a:r>
              </a:p>
            </p:txBody>
          </p:sp>
          <p:sp>
            <p:nvSpPr>
              <p:cNvPr id="33" name="Right Brace 32">
                <a:extLst>
                  <a:ext uri="{FF2B5EF4-FFF2-40B4-BE49-F238E27FC236}">
                    <a16:creationId xmlns:a16="http://schemas.microsoft.com/office/drawing/2014/main" id="{249FD771-02D4-CFD1-55F5-E27696820F8B}"/>
                  </a:ext>
                </a:extLst>
              </p:cNvPr>
              <p:cNvSpPr/>
              <p:nvPr/>
            </p:nvSpPr>
            <p:spPr>
              <a:xfrm>
                <a:off x="2643174" y="4214818"/>
                <a:ext cx="155448" cy="571504"/>
              </a:xfrm>
              <a:prstGeom prst="righ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</p:grpSp>
        <p:grpSp>
          <p:nvGrpSpPr>
            <p:cNvPr id="22" name="Group 30">
              <a:extLst>
                <a:ext uri="{FF2B5EF4-FFF2-40B4-BE49-F238E27FC236}">
                  <a16:creationId xmlns:a16="http://schemas.microsoft.com/office/drawing/2014/main" id="{955E0A0E-9433-143D-7B5E-7F6B1C0F23BC}"/>
                </a:ext>
              </a:extLst>
            </p:cNvPr>
            <p:cNvGrpSpPr/>
            <p:nvPr/>
          </p:nvGrpSpPr>
          <p:grpSpPr>
            <a:xfrm>
              <a:off x="3228972" y="4714884"/>
              <a:ext cx="2343160" cy="571504"/>
              <a:chOff x="1214414" y="4214818"/>
              <a:chExt cx="2343160" cy="571504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3BA5363A-4949-FF72-BF76-8D94B967A19F}"/>
                  </a:ext>
                </a:extLst>
              </p:cNvPr>
              <p:cNvSpPr/>
              <p:nvPr/>
            </p:nvSpPr>
            <p:spPr>
              <a:xfrm>
                <a:off x="1214414" y="4214818"/>
                <a:ext cx="1357322" cy="571504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4C627BFB-21B2-4543-8C50-B450F9204CEE}"/>
                  </a:ext>
                </a:extLst>
              </p:cNvPr>
              <p:cNvSpPr/>
              <p:nvPr/>
            </p:nvSpPr>
            <p:spPr>
              <a:xfrm>
                <a:off x="2643174" y="4357694"/>
                <a:ext cx="914400" cy="27145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PT" sz="1200" b="1" dirty="0">
                    <a:solidFill>
                      <a:schemeClr val="tx1"/>
                    </a:solidFill>
                  </a:rPr>
                  <a:t>bloco2</a:t>
                </a:r>
              </a:p>
            </p:txBody>
          </p:sp>
          <p:sp>
            <p:nvSpPr>
              <p:cNvPr id="30" name="Right Brace 29">
                <a:extLst>
                  <a:ext uri="{FF2B5EF4-FFF2-40B4-BE49-F238E27FC236}">
                    <a16:creationId xmlns:a16="http://schemas.microsoft.com/office/drawing/2014/main" id="{3B5E545B-44BF-10E3-AAD1-0D77DA1DCB72}"/>
                  </a:ext>
                </a:extLst>
              </p:cNvPr>
              <p:cNvSpPr/>
              <p:nvPr/>
            </p:nvSpPr>
            <p:spPr>
              <a:xfrm>
                <a:off x="2643174" y="4214818"/>
                <a:ext cx="155448" cy="571504"/>
              </a:xfrm>
              <a:prstGeom prst="righ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0017EDFE-13CE-FF28-CB50-44B9677A1AC3}"/>
                </a:ext>
              </a:extLst>
            </p:cNvPr>
            <p:cNvGrpSpPr/>
            <p:nvPr/>
          </p:nvGrpSpPr>
          <p:grpSpPr>
            <a:xfrm>
              <a:off x="3228972" y="5857892"/>
              <a:ext cx="2343160" cy="571504"/>
              <a:chOff x="1214414" y="4214818"/>
              <a:chExt cx="2343160" cy="571504"/>
            </a:xfrm>
          </p:grpSpPr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9FE6E7F7-4D88-1E1F-716E-982385CAC946}"/>
                  </a:ext>
                </a:extLst>
              </p:cNvPr>
              <p:cNvSpPr/>
              <p:nvPr/>
            </p:nvSpPr>
            <p:spPr>
              <a:xfrm>
                <a:off x="1214414" y="4214818"/>
                <a:ext cx="1357322" cy="571504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06558574-AE53-18DA-4595-5215F2493B0E}"/>
                  </a:ext>
                </a:extLst>
              </p:cNvPr>
              <p:cNvSpPr/>
              <p:nvPr/>
            </p:nvSpPr>
            <p:spPr>
              <a:xfrm>
                <a:off x="2643174" y="4357694"/>
                <a:ext cx="914400" cy="27145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PT" sz="1200" b="1" dirty="0" err="1">
                    <a:solidFill>
                      <a:schemeClr val="tx1"/>
                    </a:solidFill>
                  </a:rPr>
                  <a:t>blocoN</a:t>
                </a:r>
                <a:endParaRPr lang="pt-PT" sz="12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Right Brace 26">
                <a:extLst>
                  <a:ext uri="{FF2B5EF4-FFF2-40B4-BE49-F238E27FC236}">
                    <a16:creationId xmlns:a16="http://schemas.microsoft.com/office/drawing/2014/main" id="{908D2BC7-DAB3-1AC7-F9B2-F0F9567558CA}"/>
                  </a:ext>
                </a:extLst>
              </p:cNvPr>
              <p:cNvSpPr/>
              <p:nvPr/>
            </p:nvSpPr>
            <p:spPr>
              <a:xfrm>
                <a:off x="2643174" y="4214818"/>
                <a:ext cx="155448" cy="571504"/>
              </a:xfrm>
              <a:prstGeom prst="righ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</p:grp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8E8A4F44-D16B-4095-097B-A32E47FA2825}"/>
                </a:ext>
              </a:extLst>
            </p:cNvPr>
            <p:cNvSpPr/>
            <p:nvPr/>
          </p:nvSpPr>
          <p:spPr>
            <a:xfrm>
              <a:off x="3500430" y="5429264"/>
              <a:ext cx="914400" cy="27145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dirty="0">
                  <a:solidFill>
                    <a:sysClr val="windowText" lastClr="000000"/>
                  </a:solidFill>
                </a:rPr>
                <a:t>…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CF9DB888-0299-81C4-0953-97117E409FF6}"/>
              </a:ext>
            </a:extLst>
          </p:cNvPr>
          <p:cNvGrpSpPr/>
          <p:nvPr/>
        </p:nvGrpSpPr>
        <p:grpSpPr>
          <a:xfrm>
            <a:off x="2041886" y="3857058"/>
            <a:ext cx="1357322" cy="2071702"/>
            <a:chOff x="3228972" y="4000504"/>
            <a:chExt cx="1357322" cy="2071702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82790B90-CA61-59E3-E044-3EADD5EAB315}"/>
                </a:ext>
              </a:extLst>
            </p:cNvPr>
            <p:cNvSpPr/>
            <p:nvPr/>
          </p:nvSpPr>
          <p:spPr>
            <a:xfrm>
              <a:off x="3228972" y="4000504"/>
              <a:ext cx="1357322" cy="57150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sz="1200" b="1" dirty="0">
                  <a:solidFill>
                    <a:srgbClr val="FF0000"/>
                  </a:solidFill>
                </a:rPr>
                <a:t>bloco1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45BCDDFE-96A7-9425-8202-BB3C6613E9BF}"/>
                </a:ext>
              </a:extLst>
            </p:cNvPr>
            <p:cNvSpPr/>
            <p:nvPr/>
          </p:nvSpPr>
          <p:spPr>
            <a:xfrm>
              <a:off x="3228972" y="4714884"/>
              <a:ext cx="1357322" cy="57150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sz="1200" b="1" dirty="0">
                  <a:solidFill>
                    <a:sysClr val="windowText" lastClr="000000"/>
                  </a:solidFill>
                </a:rPr>
                <a:t>bloco2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800649BE-1F27-E14F-9150-D23C1970F879}"/>
                </a:ext>
              </a:extLst>
            </p:cNvPr>
            <p:cNvSpPr/>
            <p:nvPr/>
          </p:nvSpPr>
          <p:spPr>
            <a:xfrm>
              <a:off x="3228972" y="5500702"/>
              <a:ext cx="1357322" cy="57150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sz="1200" b="1" dirty="0">
                  <a:solidFill>
                    <a:sysClr val="windowText" lastClr="000000"/>
                  </a:solidFill>
                </a:rPr>
                <a:t>bloco3</a:t>
              </a:r>
            </a:p>
          </p:txBody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BFFF3E6A-0E6B-FE37-CF84-FBED5B444A98}"/>
              </a:ext>
            </a:extLst>
          </p:cNvPr>
          <p:cNvSpPr/>
          <p:nvPr/>
        </p:nvSpPr>
        <p:spPr>
          <a:xfrm>
            <a:off x="2041886" y="3356992"/>
            <a:ext cx="1428760" cy="2857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>
                <a:solidFill>
                  <a:sysClr val="windowText" lastClr="000000"/>
                </a:solidFill>
              </a:rPr>
              <a:t>Programa1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AAEFD04-C939-DAB3-3F9B-F5D4414CAAA1}"/>
              </a:ext>
            </a:extLst>
          </p:cNvPr>
          <p:cNvSpPr/>
          <p:nvPr/>
        </p:nvSpPr>
        <p:spPr>
          <a:xfrm>
            <a:off x="5542348" y="3356992"/>
            <a:ext cx="1428760" cy="2857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>
                <a:solidFill>
                  <a:sysClr val="windowText" lastClr="000000"/>
                </a:solidFill>
              </a:rPr>
              <a:t>Programa2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962A8D3F-9A4F-25FF-76CD-96C0C1C63275}"/>
              </a:ext>
            </a:extLst>
          </p:cNvPr>
          <p:cNvCxnSpPr>
            <a:stCxn id="35" idx="3"/>
          </p:cNvCxnSpPr>
          <p:nvPr/>
        </p:nvCxnSpPr>
        <p:spPr>
          <a:xfrm>
            <a:off x="3399208" y="4142810"/>
            <a:ext cx="2286016" cy="5715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1" name="Arc 40">
            <a:extLst>
              <a:ext uri="{FF2B5EF4-FFF2-40B4-BE49-F238E27FC236}">
                <a16:creationId xmlns:a16="http://schemas.microsoft.com/office/drawing/2014/main" id="{C59AE86D-9EEB-85B8-B9ED-A85DC6D368CD}"/>
              </a:ext>
            </a:extLst>
          </p:cNvPr>
          <p:cNvSpPr/>
          <p:nvPr/>
        </p:nvSpPr>
        <p:spPr>
          <a:xfrm rot="17476139">
            <a:off x="1074445" y="3670823"/>
            <a:ext cx="1490813" cy="2316174"/>
          </a:xfrm>
          <a:prstGeom prst="arc">
            <a:avLst>
              <a:gd name="adj1" fmla="val 8776962"/>
              <a:gd name="adj2" fmla="val 21280966"/>
            </a:avLst>
          </a:prstGeom>
          <a:ln>
            <a:headEnd type="arrow"/>
            <a:tailEnd type="non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FF0000"/>
              </a:solidFill>
            </a:endParaRP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4A1B3213-5E1C-5E61-25DE-09F9A21D80C0}"/>
              </a:ext>
            </a:extLst>
          </p:cNvPr>
          <p:cNvCxnSpPr/>
          <p:nvPr/>
        </p:nvCxnSpPr>
        <p:spPr>
          <a:xfrm rot="10800000">
            <a:off x="3395224" y="4786305"/>
            <a:ext cx="2286016" cy="11430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2185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0"/>
    </mc:Choice>
    <mc:Fallback xmlns="">
      <p:transition advTm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 descr="ergegegfweg&#10;"/>
          <p:cNvGrpSpPr/>
          <p:nvPr/>
        </p:nvGrpSpPr>
        <p:grpSpPr>
          <a:xfrm>
            <a:off x="0" y="0"/>
            <a:ext cx="9148223" cy="6858000"/>
            <a:chOff x="0" y="0"/>
            <a:chExt cx="9148223" cy="6858000"/>
          </a:xfrm>
        </p:grpSpPr>
        <p:pic>
          <p:nvPicPr>
            <p:cNvPr id="13" name="Picture 6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6" t="6898" b="71745"/>
            <a:stretch/>
          </p:blipFill>
          <p:spPr bwMode="auto">
            <a:xfrm>
              <a:off x="0" y="0"/>
              <a:ext cx="9144000" cy="27855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63" t="71516" r="109" b="-1"/>
            <a:stretch/>
          </p:blipFill>
          <p:spPr bwMode="auto">
            <a:xfrm>
              <a:off x="0" y="3131054"/>
              <a:ext cx="9148223" cy="3726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5D28E960-9362-4528-2F43-824ADE2520B3}"/>
              </a:ext>
            </a:extLst>
          </p:cNvPr>
          <p:cNvSpPr/>
          <p:nvPr/>
        </p:nvSpPr>
        <p:spPr>
          <a:xfrm>
            <a:off x="0" y="1196752"/>
            <a:ext cx="9144000" cy="8640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sz="2400" b="1" dirty="0">
                <a:solidFill>
                  <a:srgbClr val="2A3978"/>
                </a:solidFill>
              </a:rPr>
              <a:t>Métodos (funções): Estrutura de um método</a:t>
            </a:r>
            <a:r>
              <a:rPr lang="pt-PT" sz="2400" dirty="0">
                <a:solidFill>
                  <a:srgbClr val="2A3978"/>
                </a:solidFill>
              </a:rPr>
              <a:t>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FBC4530-0B9F-095D-1686-BD891C9D02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622553"/>
            <a:ext cx="9154413" cy="1211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067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0"/>
    </mc:Choice>
    <mc:Fallback xmlns="">
      <p:transition advTm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 descr="ergegegfweg&#10;"/>
          <p:cNvGrpSpPr/>
          <p:nvPr/>
        </p:nvGrpSpPr>
        <p:grpSpPr>
          <a:xfrm>
            <a:off x="0" y="0"/>
            <a:ext cx="9148223" cy="6858000"/>
            <a:chOff x="0" y="0"/>
            <a:chExt cx="9148223" cy="6858000"/>
          </a:xfrm>
        </p:grpSpPr>
        <p:pic>
          <p:nvPicPr>
            <p:cNvPr id="13" name="Picture 6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6" t="6898" b="71745"/>
            <a:stretch/>
          </p:blipFill>
          <p:spPr bwMode="auto">
            <a:xfrm>
              <a:off x="0" y="0"/>
              <a:ext cx="9144000" cy="27855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63" t="71516" r="109" b="-1"/>
            <a:stretch/>
          </p:blipFill>
          <p:spPr bwMode="auto">
            <a:xfrm>
              <a:off x="0" y="3131054"/>
              <a:ext cx="9148223" cy="3726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5D28E960-9362-4528-2F43-824ADE2520B3}"/>
              </a:ext>
            </a:extLst>
          </p:cNvPr>
          <p:cNvSpPr/>
          <p:nvPr/>
        </p:nvSpPr>
        <p:spPr>
          <a:xfrm>
            <a:off x="0" y="1196752"/>
            <a:ext cx="9144000" cy="278554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sz="2400" b="1" dirty="0">
                <a:solidFill>
                  <a:srgbClr val="2A3978"/>
                </a:solidFill>
              </a:rPr>
              <a:t>Métodos (funções): Estrutura de um método- acesso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b="1" i="1" dirty="0" err="1">
                <a:solidFill>
                  <a:srgbClr val="233263"/>
                </a:solidFill>
                <a:latin typeface="+mj-lt"/>
              </a:rPr>
              <a:t>p</a:t>
            </a:r>
            <a:r>
              <a:rPr lang="pt-BR" sz="2400" b="1" i="1" dirty="0" err="1">
                <a:solidFill>
                  <a:srgbClr val="233263"/>
                </a:solidFill>
                <a:effectLst/>
                <a:latin typeface="+mj-lt"/>
              </a:rPr>
              <a:t>ublic</a:t>
            </a:r>
            <a:r>
              <a:rPr lang="pt-BR" sz="2400" b="0" i="0" dirty="0">
                <a:solidFill>
                  <a:srgbClr val="233263"/>
                </a:solidFill>
                <a:effectLst/>
                <a:latin typeface="+mj-lt"/>
              </a:rPr>
              <a:t>: o método é visível por qualquer classe. É o qualificador mais aberto no sentido de que qualquer classe pode usar esse método.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b="1" i="1" dirty="0" err="1">
                <a:solidFill>
                  <a:srgbClr val="233263"/>
                </a:solidFill>
                <a:latin typeface="+mj-lt"/>
              </a:rPr>
              <a:t>p</a:t>
            </a:r>
            <a:r>
              <a:rPr lang="pt-BR" sz="2400" b="1" i="1" dirty="0" err="1">
                <a:solidFill>
                  <a:srgbClr val="233263"/>
                </a:solidFill>
                <a:effectLst/>
                <a:latin typeface="+mj-lt"/>
              </a:rPr>
              <a:t>rivate</a:t>
            </a:r>
            <a:r>
              <a:rPr lang="pt-BR" sz="2400" b="0" i="0" dirty="0">
                <a:solidFill>
                  <a:srgbClr val="233263"/>
                </a:solidFill>
                <a:effectLst/>
                <a:latin typeface="+mj-lt"/>
              </a:rPr>
              <a:t>: o método é visível apenas pela própria classe. É o qualificador mais restritivo.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b="1" dirty="0" err="1">
                <a:solidFill>
                  <a:srgbClr val="233263"/>
                </a:solidFill>
                <a:latin typeface="+mj-lt"/>
              </a:rPr>
              <a:t>p</a:t>
            </a:r>
            <a:r>
              <a:rPr lang="pt-BR" sz="2400" b="1" i="1" dirty="0" err="1">
                <a:solidFill>
                  <a:srgbClr val="233263"/>
                </a:solidFill>
                <a:effectLst/>
                <a:latin typeface="+mj-lt"/>
              </a:rPr>
              <a:t>rotected</a:t>
            </a:r>
            <a:r>
              <a:rPr lang="pt-BR" sz="2400" b="0" i="0" dirty="0">
                <a:solidFill>
                  <a:srgbClr val="233263"/>
                </a:solidFill>
                <a:effectLst/>
                <a:latin typeface="+mj-lt"/>
              </a:rPr>
              <a:t>: o método é visível pela própria classe, por suas subclasses e pelas classes do mesmo pacote.</a:t>
            </a:r>
            <a:r>
              <a:rPr lang="pt-BR" sz="2400" dirty="0">
                <a:solidFill>
                  <a:srgbClr val="233263"/>
                </a:solidFill>
                <a:latin typeface="+mj-lt"/>
              </a:rPr>
              <a:t> </a:t>
            </a:r>
            <a:endParaRPr lang="pt-PT" sz="2400" dirty="0">
              <a:solidFill>
                <a:srgbClr val="233263"/>
              </a:solidFill>
              <a:latin typeface="+mj-lt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7A32D1C-440B-A8E9-FB12-9A69CFCB2D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7584" y="3910290"/>
            <a:ext cx="7392491" cy="2808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2718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0"/>
    </mc:Choice>
    <mc:Fallback>
      <p:transition advTm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 descr="ergegegfweg&#10;"/>
          <p:cNvGrpSpPr/>
          <p:nvPr/>
        </p:nvGrpSpPr>
        <p:grpSpPr>
          <a:xfrm>
            <a:off x="0" y="0"/>
            <a:ext cx="9148223" cy="6858000"/>
            <a:chOff x="0" y="0"/>
            <a:chExt cx="9148223" cy="6858000"/>
          </a:xfrm>
        </p:grpSpPr>
        <p:pic>
          <p:nvPicPr>
            <p:cNvPr id="13" name="Picture 6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6" t="6898" b="71745"/>
            <a:stretch/>
          </p:blipFill>
          <p:spPr bwMode="auto">
            <a:xfrm>
              <a:off x="0" y="0"/>
              <a:ext cx="9144000" cy="27855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63" t="71516" r="109" b="-1"/>
            <a:stretch/>
          </p:blipFill>
          <p:spPr bwMode="auto">
            <a:xfrm>
              <a:off x="0" y="3131054"/>
              <a:ext cx="9148223" cy="3726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5D28E960-9362-4528-2F43-824ADE2520B3}"/>
              </a:ext>
            </a:extLst>
          </p:cNvPr>
          <p:cNvSpPr/>
          <p:nvPr/>
        </p:nvSpPr>
        <p:spPr>
          <a:xfrm>
            <a:off x="0" y="1196752"/>
            <a:ext cx="9144000" cy="36724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sz="2400" b="1" dirty="0">
                <a:solidFill>
                  <a:srgbClr val="2A3978"/>
                </a:solidFill>
              </a:rPr>
              <a:t>Métodos (funções): Estrutura de um método- modificador</a:t>
            </a:r>
            <a:endParaRPr kumimoji="0" lang="en-US" altLang="en-US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233263"/>
                </a:solidFill>
                <a:effectLst/>
                <a:latin typeface="+mj-lt"/>
              </a:rPr>
              <a:t>static: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33263"/>
                </a:solidFill>
                <a:effectLst/>
                <a:latin typeface="+mj-lt"/>
              </a:rPr>
              <a:t> o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233263"/>
                </a:solidFill>
                <a:effectLst/>
                <a:latin typeface="+mj-lt"/>
              </a:rPr>
              <a:t>método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33263"/>
                </a:solidFill>
                <a:effectLst/>
                <a:latin typeface="+mj-lt"/>
              </a:rPr>
              <a:t> é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233263"/>
                </a:solidFill>
                <a:effectLst/>
                <a:latin typeface="+mj-lt"/>
              </a:rPr>
              <a:t>compartilhado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33263"/>
                </a:solidFill>
                <a:effectLst/>
                <a:latin typeface="+mj-lt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233263"/>
                </a:solidFill>
                <a:effectLst/>
                <a:latin typeface="+mj-lt"/>
              </a:rPr>
              <a:t>por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33263"/>
                </a:solidFill>
                <a:effectLst/>
                <a:latin typeface="+mj-lt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233263"/>
                </a:solidFill>
                <a:effectLst/>
                <a:latin typeface="+mj-lt"/>
              </a:rPr>
              <a:t>todos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33263"/>
                </a:solidFill>
                <a:effectLst/>
                <a:latin typeface="+mj-lt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233263"/>
                </a:solidFill>
                <a:effectLst/>
                <a:latin typeface="+mj-lt"/>
              </a:rPr>
              <a:t>os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33263"/>
                </a:solidFill>
                <a:effectLst/>
                <a:latin typeface="+mj-lt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233263"/>
                </a:solidFill>
                <a:effectLst/>
                <a:latin typeface="+mj-lt"/>
              </a:rPr>
              <a:t>objetos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33263"/>
                </a:solidFill>
                <a:effectLst/>
                <a:latin typeface="+mj-lt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233263"/>
                </a:solidFill>
                <a:effectLst/>
                <a:latin typeface="+mj-lt"/>
              </a:rPr>
              <a:t>instanciados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33263"/>
                </a:solidFill>
                <a:effectLst/>
                <a:latin typeface="+mj-lt"/>
              </a:rPr>
              <a:t> a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233263"/>
                </a:solidFill>
                <a:effectLst/>
                <a:latin typeface="+mj-lt"/>
              </a:rPr>
              <a:t>partir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33263"/>
                </a:solidFill>
                <a:effectLst/>
                <a:latin typeface="+mj-lt"/>
              </a:rPr>
              <a:t> da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233263"/>
                </a:solidFill>
                <a:effectLst/>
                <a:latin typeface="+mj-lt"/>
              </a:rPr>
              <a:t>mesma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33263"/>
                </a:solidFill>
                <a:effectLst/>
                <a:latin typeface="+mj-lt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233263"/>
                </a:solidFill>
                <a:effectLst/>
                <a:latin typeface="+mj-lt"/>
              </a:rPr>
              <a:t>classe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33263"/>
                </a:solidFill>
                <a:effectLst/>
                <a:latin typeface="+mj-lt"/>
              </a:rPr>
              <a:t>. Um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233263"/>
                </a:solidFill>
                <a:effectLst/>
                <a:latin typeface="+mj-lt"/>
              </a:rPr>
              <a:t>método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33263"/>
                </a:solidFill>
                <a:effectLst/>
                <a:latin typeface="+mj-lt"/>
              </a:rPr>
              <a:t> static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233263"/>
                </a:solidFill>
                <a:effectLst/>
                <a:latin typeface="+mj-lt"/>
              </a:rPr>
              <a:t>não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33263"/>
                </a:solidFill>
                <a:effectLst/>
                <a:latin typeface="+mj-lt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233263"/>
                </a:solidFill>
                <a:effectLst/>
                <a:latin typeface="+mj-lt"/>
              </a:rPr>
              <a:t>pode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33263"/>
                </a:solidFill>
                <a:effectLst/>
                <a:latin typeface="+mj-lt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233263"/>
                </a:solidFill>
                <a:effectLst/>
                <a:latin typeface="+mj-lt"/>
              </a:rPr>
              <a:t>acessar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33263"/>
                </a:solidFill>
                <a:effectLst/>
                <a:latin typeface="+mj-lt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233263"/>
                </a:solidFill>
                <a:effectLst/>
                <a:latin typeface="+mj-lt"/>
              </a:rPr>
              <a:t>qualquer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33263"/>
                </a:solidFill>
                <a:effectLst/>
                <a:latin typeface="+mj-lt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233263"/>
                </a:solidFill>
                <a:effectLst/>
                <a:latin typeface="+mj-lt"/>
              </a:rPr>
              <a:t>variável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33263"/>
                </a:solidFill>
                <a:effectLst/>
                <a:latin typeface="+mj-lt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233263"/>
                </a:solidFill>
                <a:effectLst/>
                <a:latin typeface="+mj-lt"/>
              </a:rPr>
              <a:t>declarada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33263"/>
                </a:solidFill>
                <a:effectLst/>
                <a:latin typeface="+mj-lt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233263"/>
                </a:solidFill>
                <a:effectLst/>
                <a:latin typeface="+mj-lt"/>
              </a:rPr>
              <a:t>dentro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33263"/>
                </a:solidFill>
                <a:effectLst/>
                <a:latin typeface="+mj-lt"/>
              </a:rPr>
              <a:t> de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233263"/>
                </a:solidFill>
                <a:effectLst/>
                <a:latin typeface="+mj-lt"/>
              </a:rPr>
              <a:t>uma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33263"/>
                </a:solidFill>
                <a:effectLst/>
                <a:latin typeface="+mj-lt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233263"/>
                </a:solidFill>
                <a:effectLst/>
                <a:latin typeface="+mj-lt"/>
              </a:rPr>
              <a:t>classe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33263"/>
                </a:solidFill>
                <a:effectLst/>
                <a:latin typeface="+mj-lt"/>
              </a:rPr>
              <a:t> (salvo se a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233263"/>
                </a:solidFill>
                <a:effectLst/>
                <a:latin typeface="+mj-lt"/>
              </a:rPr>
              <a:t>variável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33263"/>
                </a:solidFill>
                <a:effectLst/>
                <a:latin typeface="+mj-lt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233263"/>
                </a:solidFill>
                <a:effectLst/>
                <a:latin typeface="+mj-lt"/>
              </a:rPr>
              <a:t>estiver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33263"/>
                </a:solidFill>
                <a:effectLst/>
                <a:latin typeface="+mj-lt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233263"/>
                </a:solidFill>
                <a:effectLst/>
                <a:latin typeface="+mj-lt"/>
              </a:rPr>
              <a:t>declarada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33263"/>
                </a:solidFill>
                <a:effectLst/>
                <a:latin typeface="+mj-lt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233263"/>
                </a:solidFill>
                <a:effectLst/>
                <a:latin typeface="+mj-lt"/>
              </a:rPr>
              <a:t>também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33263"/>
                </a:solidFill>
                <a:effectLst/>
                <a:latin typeface="+mj-lt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233263"/>
                </a:solidFill>
                <a:effectLst/>
                <a:latin typeface="+mj-lt"/>
              </a:rPr>
              <a:t>como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33263"/>
                </a:solidFill>
                <a:effectLst/>
                <a:latin typeface="+mj-lt"/>
              </a:rPr>
              <a:t> 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233263"/>
                </a:solidFill>
                <a:effectLst/>
                <a:latin typeface="+mj-lt"/>
              </a:rPr>
              <a:t>static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33263"/>
                </a:solidFill>
                <a:effectLst/>
                <a:latin typeface="+mj-lt"/>
              </a:rPr>
              <a:t>,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233263"/>
                </a:solidFill>
                <a:effectLst/>
                <a:latin typeface="+mj-lt"/>
              </a:rPr>
              <a:t>abstract,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233263"/>
                </a:solidFill>
                <a:latin typeface="+mj-lt"/>
              </a:rPr>
              <a:t>final,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233263"/>
                </a:solidFill>
                <a:latin typeface="+mj-lt"/>
              </a:rPr>
              <a:t>native,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233263"/>
                </a:solidFill>
                <a:latin typeface="+mj-lt"/>
              </a:rPr>
              <a:t>synchronized.</a:t>
            </a:r>
            <a:endParaRPr lang="pt-PT" sz="2400" b="1" dirty="0">
              <a:solidFill>
                <a:srgbClr val="2A397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620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0"/>
    </mc:Choice>
    <mc:Fallback>
      <p:transition advTm="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5187</TotalTime>
  <Words>1078</Words>
  <Application>Microsoft Office PowerPoint</Application>
  <PresentationFormat>On-screen Show (4:3)</PresentationFormat>
  <Paragraphs>115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Myriad Pro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helena</dc:creator>
  <cp:lastModifiedBy>hgeneral</cp:lastModifiedBy>
  <cp:revision>491</cp:revision>
  <cp:lastPrinted>2016-05-31T06:00:14Z</cp:lastPrinted>
  <dcterms:created xsi:type="dcterms:W3CDTF">2016-03-14T10:10:54Z</dcterms:created>
  <dcterms:modified xsi:type="dcterms:W3CDTF">2023-10-10T09:30:45Z</dcterms:modified>
</cp:coreProperties>
</file>